
<file path=[Content_Types].xml><?xml version="1.0" encoding="utf-8"?>
<Types xmlns="http://schemas.openxmlformats.org/package/2006/content-types">
  <Default Extension="png" ContentType="image/png"/>
  <Default Extension="jpeg" ContentType="image/jpeg"/>
  <Default Extension="emf" ContentType="image/x-emf"/>
  <Default Extension="MOV" ContentType="video/quicktime"/>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50"/>
  </p:notesMasterIdLst>
  <p:handoutMasterIdLst>
    <p:handoutMasterId r:id="rId51"/>
  </p:handoutMasterIdLst>
  <p:sldIdLst>
    <p:sldId id="313" r:id="rId2"/>
    <p:sldId id="314" r:id="rId3"/>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315" r:id="rId26"/>
    <p:sldId id="316" r:id="rId27"/>
    <p:sldId id="317" r:id="rId28"/>
    <p:sldId id="318" r:id="rId29"/>
    <p:sldId id="319" r:id="rId30"/>
    <p:sldId id="320" r:id="rId31"/>
    <p:sldId id="321" r:id="rId32"/>
    <p:sldId id="322" r:id="rId33"/>
    <p:sldId id="323" r:id="rId34"/>
    <p:sldId id="324" r:id="rId35"/>
    <p:sldId id="325" r:id="rId36"/>
    <p:sldId id="326" r:id="rId37"/>
    <p:sldId id="327" r:id="rId38"/>
    <p:sldId id="328" r:id="rId39"/>
    <p:sldId id="329" r:id="rId40"/>
    <p:sldId id="330" r:id="rId41"/>
    <p:sldId id="331" r:id="rId42"/>
    <p:sldId id="332" r:id="rId43"/>
    <p:sldId id="333" r:id="rId44"/>
    <p:sldId id="334" r:id="rId45"/>
    <p:sldId id="335" r:id="rId46"/>
    <p:sldId id="336" r:id="rId47"/>
    <p:sldId id="337" r:id="rId48"/>
    <p:sldId id="338" r:id="rId49"/>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tanabe" initials="w" lastIdx="1" clrIdx="0">
    <p:extLst>
      <p:ext uri="{19B8F6BF-5375-455C-9EA6-DF929625EA0E}">
        <p15:presenceInfo xmlns:p15="http://schemas.microsoft.com/office/powerpoint/2012/main" userId="watanab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09" autoAdjust="0"/>
    <p:restoredTop sz="92559" autoAdjust="0"/>
  </p:normalViewPr>
  <p:slideViewPr>
    <p:cSldViewPr snapToGrid="0" showGuides="1">
      <p:cViewPr varScale="1">
        <p:scale>
          <a:sx n="122" d="100"/>
          <a:sy n="122" d="100"/>
        </p:scale>
        <p:origin x="180"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8D7851-3170-4083-A0D2-63C26EE021D3}" type="datetimeFigureOut">
              <a:rPr kumimoji="1" lang="ja-JP" altLang="en-US" smtClean="0"/>
              <a:t>2018/8/1</a:t>
            </a:fld>
            <a:endParaRPr kumimoji="1"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4A9C51-A1EA-486C-88BB-1939D46B87E0}" type="slidenum">
              <a:rPr kumimoji="1" lang="ja-JP" altLang="en-US" smtClean="0"/>
              <a:t>‹#›</a:t>
            </a:fld>
            <a:endParaRPr kumimoji="1" lang="ja-JP" altLang="en-US"/>
          </a:p>
        </p:txBody>
      </p:sp>
    </p:spTree>
    <p:extLst>
      <p:ext uri="{BB962C8B-B14F-4D97-AF65-F5344CB8AC3E}">
        <p14:creationId xmlns:p14="http://schemas.microsoft.com/office/powerpoint/2010/main" val="2178987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D8A934-DAAD-4A5A-9DED-D81F7E618127}" type="datetimeFigureOut">
              <a:rPr kumimoji="1" lang="ja-JP" altLang="en-US" smtClean="0"/>
              <a:t>2018/7/30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DEFA9C-0B11-4AD7-87A8-861AEDB1212E}" type="slidenum">
              <a:rPr kumimoji="1" lang="ja-JP" altLang="en-US" smtClean="0"/>
              <a:t>‹#›</a:t>
            </a:fld>
            <a:endParaRPr kumimoji="1" lang="ja-JP" altLang="en-US"/>
          </a:p>
        </p:txBody>
      </p:sp>
    </p:spTree>
    <p:extLst>
      <p:ext uri="{BB962C8B-B14F-4D97-AF65-F5344CB8AC3E}">
        <p14:creationId xmlns:p14="http://schemas.microsoft.com/office/powerpoint/2010/main" val="5091282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smtClean="0"/>
              <a:t>合計１０個のパラメータ</a:t>
            </a:r>
            <a:endParaRPr kumimoji="1" lang="en-US" altLang="ja-JP" dirty="0" smtClean="0"/>
          </a:p>
          <a:p>
            <a:r>
              <a:rPr kumimoji="1" lang="en-US" altLang="ja-JP" dirty="0" smtClean="0"/>
              <a:t>C1</a:t>
            </a:r>
            <a:r>
              <a:rPr kumimoji="1" lang="ja-JP" altLang="en-US" dirty="0" smtClean="0"/>
              <a:t>と</a:t>
            </a:r>
            <a:r>
              <a:rPr kumimoji="1" lang="en-US" altLang="ja-JP" dirty="0" smtClean="0"/>
              <a:t>c2</a:t>
            </a:r>
            <a:r>
              <a:rPr kumimoji="1" lang="ja-JP" altLang="en-US" dirty="0" smtClean="0"/>
              <a:t>に関しては口頭で</a:t>
            </a:r>
            <a:r>
              <a:rPr kumimoji="1" lang="ja-JP" altLang="en-US" dirty="0" err="1" smtClean="0"/>
              <a:t>ど</a:t>
            </a:r>
            <a:r>
              <a:rPr kumimoji="1" lang="ja-JP" altLang="en-US" dirty="0" smtClean="0"/>
              <a:t>ソフトウェアに設定してあるものを用いたことをいう</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4</a:t>
            </a:fld>
            <a:endParaRPr kumimoji="1" lang="ja-JP" altLang="en-US"/>
          </a:p>
        </p:txBody>
      </p:sp>
    </p:spTree>
    <p:extLst>
      <p:ext uri="{BB962C8B-B14F-4D97-AF65-F5344CB8AC3E}">
        <p14:creationId xmlns:p14="http://schemas.microsoft.com/office/powerpoint/2010/main" val="2505671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smtClean="0"/>
              <a:t>さきほどの伝達関数とはまた別の伝達関数</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20</a:t>
            </a:fld>
            <a:endParaRPr kumimoji="1" lang="ja-JP" altLang="en-US"/>
          </a:p>
        </p:txBody>
      </p:sp>
    </p:spTree>
    <p:extLst>
      <p:ext uri="{BB962C8B-B14F-4D97-AF65-F5344CB8AC3E}">
        <p14:creationId xmlns:p14="http://schemas.microsoft.com/office/powerpoint/2010/main" val="1399425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smtClean="0"/>
              <a:t>さきほどの伝達関数とはまた別の伝達関数</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21</a:t>
            </a:fld>
            <a:endParaRPr kumimoji="1" lang="ja-JP" altLang="en-US"/>
          </a:p>
        </p:txBody>
      </p:sp>
    </p:spTree>
    <p:extLst>
      <p:ext uri="{BB962C8B-B14F-4D97-AF65-F5344CB8AC3E}">
        <p14:creationId xmlns:p14="http://schemas.microsoft.com/office/powerpoint/2010/main" val="3066576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smtClean="0"/>
              <a:t>さきほどの伝達関数とはまた別の伝達関数</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22</a:t>
            </a:fld>
            <a:endParaRPr kumimoji="1" lang="ja-JP" altLang="en-US"/>
          </a:p>
        </p:txBody>
      </p:sp>
    </p:spTree>
    <p:extLst>
      <p:ext uri="{BB962C8B-B14F-4D97-AF65-F5344CB8AC3E}">
        <p14:creationId xmlns:p14="http://schemas.microsoft.com/office/powerpoint/2010/main" val="3075745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smtClean="0"/>
              <a:t>さきほどの伝達関数とはまた別の伝達関数</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23</a:t>
            </a:fld>
            <a:endParaRPr kumimoji="1" lang="ja-JP" altLang="en-US"/>
          </a:p>
        </p:txBody>
      </p:sp>
    </p:spTree>
    <p:extLst>
      <p:ext uri="{BB962C8B-B14F-4D97-AF65-F5344CB8AC3E}">
        <p14:creationId xmlns:p14="http://schemas.microsoft.com/office/powerpoint/2010/main" val="1302849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smtClean="0"/>
              <a:t>図はフィードバックによる方法において飽和器を含めた場合の入力と含めなかったときの入力の波形である。</a:t>
            </a:r>
            <a:endParaRPr kumimoji="1" lang="en-US" altLang="ja-JP" dirty="0" smtClean="0"/>
          </a:p>
          <a:p>
            <a:r>
              <a:rPr kumimoji="1" lang="ja-JP" altLang="en-US" dirty="0" smtClean="0"/>
              <a:t>ステップの方法の場合は飽和器を考慮するしない以前に入力には</a:t>
            </a:r>
            <a:r>
              <a:rPr kumimoji="1" lang="en-US" altLang="ja-JP" dirty="0" smtClean="0"/>
              <a:t>15V</a:t>
            </a:r>
            <a:r>
              <a:rPr kumimoji="1" lang="ja-JP" altLang="en-US" dirty="0" smtClean="0"/>
              <a:t>以上の値を入れていないので正確な値を導いているといえる</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24</a:t>
            </a:fld>
            <a:endParaRPr kumimoji="1" lang="ja-JP" altLang="en-US"/>
          </a:p>
        </p:txBody>
      </p:sp>
    </p:spTree>
    <p:extLst>
      <p:ext uri="{BB962C8B-B14F-4D97-AF65-F5344CB8AC3E}">
        <p14:creationId xmlns:p14="http://schemas.microsoft.com/office/powerpoint/2010/main" val="23327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7A031D5-E6AB-451D-9BE2-A6DC728E4476}" type="slidenum">
              <a:rPr kumimoji="1" lang="ja-JP" altLang="en-US" smtClean="0"/>
              <a:t>25</a:t>
            </a:fld>
            <a:endParaRPr kumimoji="1" lang="ja-JP" altLang="en-US"/>
          </a:p>
        </p:txBody>
      </p:sp>
    </p:spTree>
    <p:extLst>
      <p:ext uri="{BB962C8B-B14F-4D97-AF65-F5344CB8AC3E}">
        <p14:creationId xmlns:p14="http://schemas.microsoft.com/office/powerpoint/2010/main" val="1057607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latin typeface="+mn-lt"/>
                <a:ea typeface="+mn-ea"/>
                <a:cs typeface="+mn-cs"/>
              </a:rPr>
              <a:t>図</a:t>
            </a:r>
            <a:r>
              <a:rPr kumimoji="1" lang="ja-JP" altLang="en-US" sz="1200" b="1" kern="1200" dirty="0" smtClean="0">
                <a:solidFill>
                  <a:schemeClr val="tx1"/>
                </a:solidFill>
                <a:latin typeface="+mn-lt"/>
                <a:ea typeface="+mn-ea"/>
                <a:cs typeface="+mn-cs"/>
              </a:rPr>
              <a:t>より</a:t>
            </a:r>
            <a:r>
              <a:rPr kumimoji="1" lang="en-US" altLang="ja-JP" sz="1200" b="1" kern="1200" dirty="0" smtClean="0">
                <a:solidFill>
                  <a:schemeClr val="tx1"/>
                </a:solidFill>
                <a:latin typeface="+mn-lt"/>
                <a:ea typeface="+mn-ea"/>
                <a:cs typeface="+mn-cs"/>
              </a:rPr>
              <a:t>Q2</a:t>
            </a:r>
            <a:r>
              <a:rPr kumimoji="1" lang="ja-JP" altLang="en-US" sz="1200" b="1" kern="1200" dirty="0" smtClean="0">
                <a:solidFill>
                  <a:schemeClr val="tx1"/>
                </a:solidFill>
                <a:latin typeface="+mn-lt"/>
                <a:ea typeface="+mn-ea"/>
                <a:cs typeface="+mn-cs"/>
              </a:rPr>
              <a:t>の応答が一番早く、</a:t>
            </a:r>
            <a:r>
              <a:rPr kumimoji="1" lang="en-US" altLang="ja-JP" sz="1200" b="1" kern="1200" dirty="0" smtClean="0">
                <a:solidFill>
                  <a:schemeClr val="tx1"/>
                </a:solidFill>
                <a:latin typeface="+mn-lt"/>
                <a:ea typeface="+mn-ea"/>
                <a:cs typeface="+mn-cs"/>
              </a:rPr>
              <a:t>Q3</a:t>
            </a:r>
            <a:r>
              <a:rPr kumimoji="1" lang="ja-JP" altLang="en-US" sz="1200" b="1" kern="1200" dirty="0" smtClean="0">
                <a:solidFill>
                  <a:schemeClr val="tx1"/>
                </a:solidFill>
                <a:latin typeface="+mn-lt"/>
                <a:ea typeface="+mn-ea"/>
                <a:cs typeface="+mn-cs"/>
              </a:rPr>
              <a:t>の応答が一番遅いことが確認できる。このことから台車の位置</a:t>
            </a:r>
            <a:r>
              <a:rPr kumimoji="1" lang="en-US" altLang="ja-JP" sz="1200" b="1" kern="1200" dirty="0" smtClean="0">
                <a:solidFill>
                  <a:schemeClr val="tx1"/>
                </a:solidFill>
                <a:latin typeface="+mn-lt"/>
                <a:ea typeface="+mn-ea"/>
                <a:cs typeface="+mn-cs"/>
              </a:rPr>
              <a:t>$r$</a:t>
            </a:r>
            <a:r>
              <a:rPr kumimoji="1" lang="ja-JP" altLang="en-US" sz="1200" b="1" kern="1200" dirty="0" smtClean="0">
                <a:solidFill>
                  <a:schemeClr val="tx1"/>
                </a:solidFill>
                <a:latin typeface="+mn-lt"/>
                <a:ea typeface="+mn-ea"/>
                <a:cs typeface="+mn-cs"/>
              </a:rPr>
              <a:t>の応答をよくするには</a:t>
            </a:r>
          </a:p>
          <a:p>
            <a:r>
              <a:rPr kumimoji="1" lang="ja-JP" altLang="en-US" sz="1200" kern="1200" dirty="0" smtClean="0">
                <a:solidFill>
                  <a:schemeClr val="tx1"/>
                </a:solidFill>
                <a:latin typeface="+mn-lt"/>
                <a:ea typeface="+mn-ea"/>
                <a:cs typeface="+mn-cs"/>
              </a:rPr>
              <a:t>重み行列</a:t>
            </a:r>
            <a:r>
              <a:rPr kumimoji="1" lang="en-US" altLang="ja-JP" sz="1200" kern="1200" dirty="0" smtClean="0">
                <a:solidFill>
                  <a:schemeClr val="tx1"/>
                </a:solidFill>
                <a:latin typeface="+mn-lt"/>
                <a:ea typeface="+mn-ea"/>
                <a:cs typeface="+mn-cs"/>
              </a:rPr>
              <a:t>$Q$</a:t>
            </a:r>
            <a:r>
              <a:rPr kumimoji="1" lang="ja-JP" altLang="en-US" sz="1200" kern="1200" dirty="0" err="1" smtClean="0">
                <a:solidFill>
                  <a:schemeClr val="tx1"/>
                </a:solidFill>
                <a:latin typeface="+mn-lt"/>
                <a:ea typeface="+mn-ea"/>
                <a:cs typeface="+mn-cs"/>
              </a:rPr>
              <a:t>の第</a:t>
            </a:r>
            <a:r>
              <a:rPr kumimoji="1" lang="en-US" altLang="ja-JP" sz="1200" kern="1200" dirty="0" smtClean="0">
                <a:solidFill>
                  <a:schemeClr val="tx1"/>
                </a:solidFill>
                <a:latin typeface="+mn-lt"/>
                <a:ea typeface="+mn-ea"/>
                <a:cs typeface="+mn-cs"/>
              </a:rPr>
              <a:t>1</a:t>
            </a:r>
            <a:r>
              <a:rPr kumimoji="1" lang="ja-JP" altLang="en-US" sz="1200" kern="1200" dirty="0" smtClean="0">
                <a:solidFill>
                  <a:schemeClr val="tx1"/>
                </a:solidFill>
                <a:latin typeface="+mn-lt"/>
                <a:ea typeface="+mn-ea"/>
                <a:cs typeface="+mn-cs"/>
              </a:rPr>
              <a:t>成分を大きくすればよいとわかる。また、</a:t>
            </a:r>
            <a:r>
              <a:rPr kumimoji="1" lang="en-US" altLang="ja-JP" sz="1200" kern="1200" dirty="0" smtClean="0">
                <a:solidFill>
                  <a:schemeClr val="tx1"/>
                </a:solidFill>
                <a:latin typeface="+mn-lt"/>
                <a:ea typeface="+mn-ea"/>
                <a:cs typeface="+mn-cs"/>
              </a:rPr>
              <a:t>$Q_1$</a:t>
            </a:r>
            <a:r>
              <a:rPr kumimoji="1" lang="ja-JP" altLang="en-US" sz="1200" kern="1200" dirty="0" smtClean="0">
                <a:solidFill>
                  <a:schemeClr val="tx1"/>
                </a:solidFill>
                <a:latin typeface="+mn-lt"/>
                <a:ea typeface="+mn-ea"/>
                <a:cs typeface="+mn-cs"/>
              </a:rPr>
              <a:t>と</a:t>
            </a:r>
            <a:r>
              <a:rPr kumimoji="1" lang="en-US" altLang="ja-JP" sz="1200" kern="1200" dirty="0" smtClean="0">
                <a:solidFill>
                  <a:schemeClr val="tx1"/>
                </a:solidFill>
                <a:latin typeface="+mn-lt"/>
                <a:ea typeface="+mn-ea"/>
                <a:cs typeface="+mn-cs"/>
              </a:rPr>
              <a:t>$Q_3$</a:t>
            </a:r>
            <a:r>
              <a:rPr kumimoji="1" lang="ja-JP" altLang="en-US" sz="1200" kern="1200" dirty="0" err="1" smtClean="0">
                <a:solidFill>
                  <a:schemeClr val="tx1"/>
                </a:solidFill>
                <a:latin typeface="+mn-lt"/>
                <a:ea typeface="+mn-ea"/>
                <a:cs typeface="+mn-cs"/>
              </a:rPr>
              <a:t>の第</a:t>
            </a:r>
            <a:r>
              <a:rPr kumimoji="1" lang="en-US" altLang="ja-JP" sz="1200" kern="1200" dirty="0" smtClean="0">
                <a:solidFill>
                  <a:schemeClr val="tx1"/>
                </a:solidFill>
                <a:latin typeface="+mn-lt"/>
                <a:ea typeface="+mn-ea"/>
                <a:cs typeface="+mn-cs"/>
              </a:rPr>
              <a:t>1</a:t>
            </a:r>
            <a:r>
              <a:rPr kumimoji="1" lang="ja-JP" altLang="en-US" sz="1200" kern="1200" dirty="0" smtClean="0">
                <a:solidFill>
                  <a:schemeClr val="tx1"/>
                </a:solidFill>
                <a:latin typeface="+mn-lt"/>
                <a:ea typeface="+mn-ea"/>
                <a:cs typeface="+mn-cs"/>
              </a:rPr>
              <a:t>成分は同じであるのにもかかわらず、</a:t>
            </a:r>
            <a:r>
              <a:rPr kumimoji="1" lang="en-US" altLang="ja-JP" sz="1200" kern="1200" dirty="0" smtClean="0">
                <a:solidFill>
                  <a:schemeClr val="tx1"/>
                </a:solidFill>
                <a:latin typeface="+mn-lt"/>
                <a:ea typeface="+mn-ea"/>
                <a:cs typeface="+mn-cs"/>
              </a:rPr>
              <a:t>$Q_1$</a:t>
            </a:r>
            <a:r>
              <a:rPr kumimoji="1" lang="ja-JP" altLang="en-US" sz="1200" kern="1200" dirty="0" smtClean="0">
                <a:solidFill>
                  <a:schemeClr val="tx1"/>
                </a:solidFill>
                <a:latin typeface="+mn-lt"/>
                <a:ea typeface="+mn-ea"/>
                <a:cs typeface="+mn-cs"/>
              </a:rPr>
              <a:t>の方が応答が早いことが確認できる。これは</a:t>
            </a:r>
          </a:p>
          <a:p>
            <a:r>
              <a:rPr kumimoji="1" lang="ja-JP" altLang="en-US" sz="1200" kern="1200" dirty="0" smtClean="0">
                <a:solidFill>
                  <a:schemeClr val="tx1"/>
                </a:solidFill>
                <a:latin typeface="+mn-lt"/>
                <a:ea typeface="+mn-ea"/>
                <a:cs typeface="+mn-cs"/>
              </a:rPr>
              <a:t>振子の角度</a:t>
            </a:r>
            <a:r>
              <a:rPr kumimoji="1" lang="en-US" altLang="ja-JP" sz="1200" kern="1200" dirty="0" smtClean="0">
                <a:solidFill>
                  <a:schemeClr val="tx1"/>
                </a:solidFill>
                <a:latin typeface="+mn-lt"/>
                <a:ea typeface="+mn-ea"/>
                <a:cs typeface="+mn-cs"/>
              </a:rPr>
              <a:t>$</a:t>
            </a:r>
            <a:r>
              <a:rPr kumimoji="1" lang="en-US" altLang="ja-JP" sz="1200" b="1" kern="1200" dirty="0" smtClean="0">
                <a:solidFill>
                  <a:schemeClr val="tx1"/>
                </a:solidFill>
                <a:latin typeface="+mn-lt"/>
                <a:ea typeface="+mn-ea"/>
                <a:cs typeface="+mn-cs"/>
              </a:rPr>
              <a:t>\theta$</a:t>
            </a:r>
            <a:r>
              <a:rPr kumimoji="1" lang="ja-JP" altLang="en-US" sz="1200" b="1" kern="1200" dirty="0" smtClean="0">
                <a:solidFill>
                  <a:schemeClr val="tx1"/>
                </a:solidFill>
                <a:latin typeface="+mn-lt"/>
                <a:ea typeface="+mn-ea"/>
                <a:cs typeface="+mn-cs"/>
              </a:rPr>
              <a:t>の応答をよくする第</a:t>
            </a:r>
            <a:r>
              <a:rPr kumimoji="1" lang="en-US" altLang="ja-JP" sz="1200" b="1" kern="1200" dirty="0" smtClean="0">
                <a:solidFill>
                  <a:schemeClr val="tx1"/>
                </a:solidFill>
                <a:latin typeface="+mn-lt"/>
                <a:ea typeface="+mn-ea"/>
                <a:cs typeface="+mn-cs"/>
              </a:rPr>
              <a:t>2</a:t>
            </a:r>
            <a:r>
              <a:rPr kumimoji="1" lang="ja-JP" altLang="en-US" sz="1200" b="1" kern="1200" dirty="0" smtClean="0">
                <a:solidFill>
                  <a:schemeClr val="tx1"/>
                </a:solidFill>
                <a:latin typeface="+mn-lt"/>
                <a:ea typeface="+mn-ea"/>
                <a:cs typeface="+mn-cs"/>
              </a:rPr>
              <a:t>成分を大きくした分、バランスが第</a:t>
            </a:r>
            <a:r>
              <a:rPr kumimoji="1" lang="en-US" altLang="ja-JP" sz="1200" b="1" kern="1200" dirty="0" smtClean="0">
                <a:solidFill>
                  <a:schemeClr val="tx1"/>
                </a:solidFill>
                <a:latin typeface="+mn-lt"/>
                <a:ea typeface="+mn-ea"/>
                <a:cs typeface="+mn-cs"/>
              </a:rPr>
              <a:t>2</a:t>
            </a:r>
            <a:r>
              <a:rPr kumimoji="1" lang="ja-JP" altLang="en-US" sz="1200" b="1" kern="1200" dirty="0" smtClean="0">
                <a:solidFill>
                  <a:schemeClr val="tx1"/>
                </a:solidFill>
                <a:latin typeface="+mn-lt"/>
                <a:ea typeface="+mn-ea"/>
                <a:cs typeface="+mn-cs"/>
              </a:rPr>
              <a:t>成分のほうに偏ってしまい、台車の位置の応答が悪くなったといえる。</a:t>
            </a:r>
          </a:p>
          <a:p>
            <a:r>
              <a:rPr kumimoji="1" lang="en-US" altLang="ja-JP" sz="1200" b="1" kern="1200" dirty="0" smtClean="0">
                <a:solidFill>
                  <a:schemeClr val="tx1"/>
                </a:solidFill>
                <a:latin typeface="+mn-lt"/>
                <a:ea typeface="+mn-ea"/>
                <a:cs typeface="+mn-cs"/>
              </a:rPr>
              <a:t>\par</a:t>
            </a:r>
          </a:p>
          <a:p>
            <a:r>
              <a:rPr kumimoji="1" lang="ja-JP" altLang="en-US" sz="1200" kern="1200" dirty="0" smtClean="0">
                <a:solidFill>
                  <a:schemeClr val="tx1"/>
                </a:solidFill>
                <a:latin typeface="+mn-lt"/>
                <a:ea typeface="+mn-ea"/>
                <a:cs typeface="+mn-cs"/>
              </a:rPr>
              <a:t>図</a:t>
            </a:r>
            <a:r>
              <a:rPr kumimoji="1" lang="en-US" altLang="ja-JP" sz="1200" kern="1200" dirty="0" smtClean="0">
                <a:solidFill>
                  <a:schemeClr val="tx1"/>
                </a:solidFill>
                <a:latin typeface="+mn-lt"/>
                <a:ea typeface="+mn-ea"/>
                <a:cs typeface="+mn-cs"/>
              </a:rPr>
              <a:t>(</a:t>
            </a:r>
            <a:r>
              <a:rPr kumimoji="1" lang="en-US" altLang="ja-JP" sz="1200" b="1" kern="1200" dirty="0" smtClean="0">
                <a:solidFill>
                  <a:schemeClr val="tx1"/>
                </a:solidFill>
                <a:latin typeface="+mn-lt"/>
                <a:ea typeface="+mn-ea"/>
                <a:cs typeface="+mn-cs"/>
              </a:rPr>
              <a:t>\ref{</a:t>
            </a:r>
            <a:r>
              <a:rPr kumimoji="1" lang="en-US" altLang="ja-JP" sz="1200" b="1" kern="1200" dirty="0" err="1" smtClean="0">
                <a:solidFill>
                  <a:schemeClr val="tx1"/>
                </a:solidFill>
                <a:latin typeface="+mn-lt"/>
                <a:ea typeface="+mn-ea"/>
                <a:cs typeface="+mn-cs"/>
              </a:rPr>
              <a:t>image:simulation_QRF_th</a:t>
            </a:r>
            <a:r>
              <a:rPr kumimoji="1" lang="en-US" altLang="ja-JP" sz="1200" b="1" kern="1200" dirty="0" smtClean="0">
                <a:solidFill>
                  <a:schemeClr val="tx1"/>
                </a:solidFill>
                <a:latin typeface="+mn-lt"/>
                <a:ea typeface="+mn-ea"/>
                <a:cs typeface="+mn-cs"/>
              </a:rPr>
              <a:t>})</a:t>
            </a:r>
            <a:r>
              <a:rPr kumimoji="1" lang="ja-JP" altLang="en-US" sz="1200" b="1" kern="1200" dirty="0" smtClean="0">
                <a:solidFill>
                  <a:schemeClr val="tx1"/>
                </a:solidFill>
                <a:latin typeface="+mn-lt"/>
                <a:ea typeface="+mn-ea"/>
                <a:cs typeface="+mn-cs"/>
              </a:rPr>
              <a:t>より、振子の角度についても同じことが言え、第</a:t>
            </a:r>
            <a:r>
              <a:rPr kumimoji="1" lang="en-US" altLang="ja-JP" sz="1200" b="1" kern="1200" dirty="0" smtClean="0">
                <a:solidFill>
                  <a:schemeClr val="tx1"/>
                </a:solidFill>
                <a:latin typeface="+mn-lt"/>
                <a:ea typeface="+mn-ea"/>
                <a:cs typeface="+mn-cs"/>
              </a:rPr>
              <a:t>2</a:t>
            </a:r>
            <a:r>
              <a:rPr kumimoji="1" lang="ja-JP" altLang="en-US" sz="1200" b="1" kern="1200" dirty="0" smtClean="0">
                <a:solidFill>
                  <a:schemeClr val="tx1"/>
                </a:solidFill>
                <a:latin typeface="+mn-lt"/>
                <a:ea typeface="+mn-ea"/>
                <a:cs typeface="+mn-cs"/>
              </a:rPr>
              <a:t>成分を大きくしている</a:t>
            </a:r>
            <a:r>
              <a:rPr kumimoji="1" lang="en-US" altLang="ja-JP" sz="1200" b="1" kern="1200" dirty="0" smtClean="0">
                <a:solidFill>
                  <a:schemeClr val="tx1"/>
                </a:solidFill>
                <a:latin typeface="+mn-lt"/>
                <a:ea typeface="+mn-ea"/>
                <a:cs typeface="+mn-cs"/>
              </a:rPr>
              <a:t>$Q_3$</a:t>
            </a:r>
            <a:r>
              <a:rPr kumimoji="1" lang="ja-JP" altLang="en-US" sz="1200" b="1" kern="1200" dirty="0" smtClean="0">
                <a:solidFill>
                  <a:schemeClr val="tx1"/>
                </a:solidFill>
                <a:latin typeface="+mn-lt"/>
                <a:ea typeface="+mn-ea"/>
                <a:cs typeface="+mn-cs"/>
              </a:rPr>
              <a:t>の応答が一番よく、</a:t>
            </a:r>
            <a:r>
              <a:rPr kumimoji="1" lang="en-US" altLang="ja-JP" sz="1200" b="1" kern="1200" dirty="0" smtClean="0">
                <a:solidFill>
                  <a:schemeClr val="tx1"/>
                </a:solidFill>
                <a:latin typeface="+mn-lt"/>
                <a:ea typeface="+mn-ea"/>
                <a:cs typeface="+mn-cs"/>
              </a:rPr>
              <a:t>$Q_2$</a:t>
            </a:r>
            <a:r>
              <a:rPr kumimoji="1" lang="ja-JP" altLang="en-US" sz="1200" b="1" kern="1200" dirty="0" smtClean="0">
                <a:solidFill>
                  <a:schemeClr val="tx1"/>
                </a:solidFill>
                <a:latin typeface="+mn-lt"/>
                <a:ea typeface="+mn-ea"/>
                <a:cs typeface="+mn-cs"/>
              </a:rPr>
              <a:t>の応答が一番悪い結果となっている。</a:t>
            </a:r>
          </a:p>
          <a:p>
            <a:r>
              <a:rPr kumimoji="1" lang="en-US" altLang="ja-JP" sz="1200" b="1" kern="1200" dirty="0" smtClean="0">
                <a:solidFill>
                  <a:schemeClr val="tx1"/>
                </a:solidFill>
                <a:latin typeface="+mn-lt"/>
                <a:ea typeface="+mn-ea"/>
                <a:cs typeface="+mn-cs"/>
              </a:rPr>
              <a:t>\par</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30</a:t>
            </a:fld>
            <a:endParaRPr kumimoji="1" lang="ja-JP" altLang="en-US"/>
          </a:p>
        </p:txBody>
      </p:sp>
    </p:spTree>
    <p:extLst>
      <p:ext uri="{BB962C8B-B14F-4D97-AF65-F5344CB8AC3E}">
        <p14:creationId xmlns:p14="http://schemas.microsoft.com/office/powerpoint/2010/main" val="1903781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33</a:t>
            </a:fld>
            <a:endParaRPr kumimoji="1" lang="ja-JP" altLang="en-US"/>
          </a:p>
        </p:txBody>
      </p:sp>
    </p:spTree>
    <p:extLst>
      <p:ext uri="{BB962C8B-B14F-4D97-AF65-F5344CB8AC3E}">
        <p14:creationId xmlns:p14="http://schemas.microsoft.com/office/powerpoint/2010/main" val="2397035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34</a:t>
            </a:fld>
            <a:endParaRPr kumimoji="1" lang="ja-JP" altLang="en-US"/>
          </a:p>
        </p:txBody>
      </p:sp>
    </p:spTree>
    <p:extLst>
      <p:ext uri="{BB962C8B-B14F-4D97-AF65-F5344CB8AC3E}">
        <p14:creationId xmlns:p14="http://schemas.microsoft.com/office/powerpoint/2010/main" val="40528899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latin typeface="+mn-lt"/>
                <a:ea typeface="+mn-ea"/>
                <a:cs typeface="+mn-cs"/>
              </a:rPr>
              <a:t>図</a:t>
            </a:r>
            <a:r>
              <a:rPr kumimoji="1" lang="en-US" altLang="ja-JP" sz="1200" b="1" kern="1200" dirty="0" smtClean="0">
                <a:solidFill>
                  <a:schemeClr val="tx1"/>
                </a:solidFill>
                <a:latin typeface="+mn-lt"/>
                <a:ea typeface="+mn-ea"/>
                <a:cs typeface="+mn-cs"/>
              </a:rPr>
              <a:t>\ref{</a:t>
            </a:r>
            <a:r>
              <a:rPr kumimoji="1" lang="en-US" altLang="ja-JP" sz="1200" b="1" kern="1200" dirty="0" err="1" smtClean="0">
                <a:solidFill>
                  <a:schemeClr val="tx1"/>
                </a:solidFill>
                <a:latin typeface="+mn-lt"/>
                <a:ea typeface="+mn-ea"/>
                <a:cs typeface="+mn-cs"/>
              </a:rPr>
              <a:t>image:comp_Q</a:t>
            </a:r>
            <a:r>
              <a:rPr kumimoji="1" lang="en-US" altLang="ja-JP" sz="1200" b="1" kern="1200" dirty="0" smtClean="0">
                <a:solidFill>
                  <a:schemeClr val="tx1"/>
                </a:solidFill>
                <a:latin typeface="+mn-lt"/>
                <a:ea typeface="+mn-ea"/>
                <a:cs typeface="+mn-cs"/>
              </a:rPr>
              <a:t>}</a:t>
            </a:r>
            <a:r>
              <a:rPr kumimoji="1" lang="ja-JP" altLang="en-US" sz="1200" b="1" kern="1200" dirty="0" smtClean="0">
                <a:solidFill>
                  <a:schemeClr val="tx1"/>
                </a:solidFill>
                <a:latin typeface="+mn-lt"/>
                <a:ea typeface="+mn-ea"/>
                <a:cs typeface="+mn-cs"/>
              </a:rPr>
              <a:t>の左図を見えると、台車の位置に関しては、パターン</a:t>
            </a:r>
            <a:r>
              <a:rPr kumimoji="1" lang="en-US" altLang="ja-JP" sz="1200" b="1" kern="1200" dirty="0" smtClean="0">
                <a:solidFill>
                  <a:schemeClr val="tx1"/>
                </a:solidFill>
                <a:latin typeface="+mn-lt"/>
                <a:ea typeface="+mn-ea"/>
                <a:cs typeface="+mn-cs"/>
              </a:rPr>
              <a:t>3</a:t>
            </a:r>
            <a:r>
              <a:rPr kumimoji="1" lang="ja-JP" altLang="en-US" sz="1200" b="1" kern="1200" dirty="0" smtClean="0">
                <a:solidFill>
                  <a:schemeClr val="tx1"/>
                </a:solidFill>
                <a:latin typeface="+mn-lt"/>
                <a:ea typeface="+mn-ea"/>
                <a:cs typeface="+mn-cs"/>
              </a:rPr>
              <a:t>→パターン</a:t>
            </a:r>
            <a:r>
              <a:rPr kumimoji="1" lang="en-US" altLang="ja-JP" sz="1200" b="1" kern="1200" dirty="0" smtClean="0">
                <a:solidFill>
                  <a:schemeClr val="tx1"/>
                </a:solidFill>
                <a:latin typeface="+mn-lt"/>
                <a:ea typeface="+mn-ea"/>
                <a:cs typeface="+mn-cs"/>
              </a:rPr>
              <a:t>1</a:t>
            </a:r>
            <a:r>
              <a:rPr kumimoji="1" lang="ja-JP" altLang="en-US" sz="1200" b="1" kern="1200" dirty="0" smtClean="0">
                <a:solidFill>
                  <a:schemeClr val="tx1"/>
                </a:solidFill>
                <a:latin typeface="+mn-lt"/>
                <a:ea typeface="+mn-ea"/>
                <a:cs typeface="+mn-cs"/>
              </a:rPr>
              <a:t>→パターン</a:t>
            </a:r>
            <a:r>
              <a:rPr kumimoji="1" lang="en-US" altLang="ja-JP" sz="1200" b="1" kern="1200" dirty="0" smtClean="0">
                <a:solidFill>
                  <a:schemeClr val="tx1"/>
                </a:solidFill>
                <a:latin typeface="+mn-lt"/>
                <a:ea typeface="+mn-ea"/>
                <a:cs typeface="+mn-cs"/>
              </a:rPr>
              <a:t>2</a:t>
            </a:r>
            <a:r>
              <a:rPr kumimoji="1" lang="ja-JP" altLang="en-US" sz="1200" b="1" kern="1200" dirty="0" smtClean="0">
                <a:solidFill>
                  <a:schemeClr val="tx1"/>
                </a:solidFill>
                <a:latin typeface="+mn-lt"/>
                <a:ea typeface="+mn-ea"/>
                <a:cs typeface="+mn-cs"/>
              </a:rPr>
              <a:t>の純に応答が遅くなっていることがわかる。</a:t>
            </a:r>
          </a:p>
          <a:p>
            <a:r>
              <a:rPr kumimoji="1" lang="ja-JP" altLang="en-US" sz="1200" kern="1200" dirty="0" smtClean="0">
                <a:solidFill>
                  <a:schemeClr val="tx1"/>
                </a:solidFill>
                <a:latin typeface="+mn-lt"/>
                <a:ea typeface="+mn-ea"/>
                <a:cs typeface="+mn-cs"/>
              </a:rPr>
              <a:t>特にパターン</a:t>
            </a:r>
            <a:r>
              <a:rPr kumimoji="1" lang="en-US" altLang="ja-JP" sz="1200" kern="1200" dirty="0" smtClean="0">
                <a:solidFill>
                  <a:schemeClr val="tx1"/>
                </a:solidFill>
                <a:latin typeface="+mn-lt"/>
                <a:ea typeface="+mn-ea"/>
                <a:cs typeface="+mn-cs"/>
              </a:rPr>
              <a:t>2</a:t>
            </a:r>
            <a:r>
              <a:rPr kumimoji="1" lang="ja-JP" altLang="en-US" sz="1200" kern="1200" dirty="0" smtClean="0">
                <a:solidFill>
                  <a:schemeClr val="tx1"/>
                </a:solidFill>
                <a:latin typeface="+mn-lt"/>
                <a:ea typeface="+mn-ea"/>
                <a:cs typeface="+mn-cs"/>
              </a:rPr>
              <a:t>の方は目標値変更に対して台車が移動してはいるが、波打って動いていることがわかる。つまり、</a:t>
            </a:r>
          </a:p>
          <a:p>
            <a:r>
              <a:rPr kumimoji="1" lang="ja-JP" altLang="en-US" sz="1200" kern="1200" dirty="0" smtClean="0">
                <a:solidFill>
                  <a:schemeClr val="tx1"/>
                </a:solidFill>
                <a:latin typeface="+mn-lt"/>
                <a:ea typeface="+mn-ea"/>
                <a:cs typeface="+mn-cs"/>
              </a:rPr>
              <a:t>重み行列の第一成分を大きくして</a:t>
            </a:r>
            <a:r>
              <a:rPr kumimoji="1" lang="ja-JP" altLang="en-US" sz="1200" kern="1200" dirty="0" err="1" smtClean="0">
                <a:solidFill>
                  <a:schemeClr val="tx1"/>
                </a:solidFill>
                <a:latin typeface="+mn-lt"/>
                <a:ea typeface="+mn-ea"/>
                <a:cs typeface="+mn-cs"/>
              </a:rPr>
              <a:t>いるの</a:t>
            </a:r>
            <a:r>
              <a:rPr kumimoji="1" lang="ja-JP" altLang="en-US" sz="1200" kern="1200" dirty="0" smtClean="0">
                <a:solidFill>
                  <a:schemeClr val="tx1"/>
                </a:solidFill>
                <a:latin typeface="+mn-lt"/>
                <a:ea typeface="+mn-ea"/>
                <a:cs typeface="+mn-cs"/>
              </a:rPr>
              <a:t>パターン</a:t>
            </a:r>
            <a:r>
              <a:rPr kumimoji="1" lang="en-US" altLang="ja-JP" sz="1200" kern="1200" dirty="0" smtClean="0">
                <a:solidFill>
                  <a:schemeClr val="tx1"/>
                </a:solidFill>
                <a:latin typeface="+mn-lt"/>
                <a:ea typeface="+mn-ea"/>
                <a:cs typeface="+mn-cs"/>
              </a:rPr>
              <a:t>3</a:t>
            </a:r>
            <a:r>
              <a:rPr kumimoji="1" lang="ja-JP" altLang="en-US" sz="1200" kern="1200" dirty="0" smtClean="0">
                <a:solidFill>
                  <a:schemeClr val="tx1"/>
                </a:solidFill>
                <a:latin typeface="+mn-lt"/>
                <a:ea typeface="+mn-ea"/>
                <a:cs typeface="+mn-cs"/>
              </a:rPr>
              <a:t>の応答が一番よく、重み行列の第二成分を大きくしたパターン</a:t>
            </a:r>
            <a:r>
              <a:rPr kumimoji="1" lang="en-US" altLang="ja-JP" sz="1200" kern="1200" dirty="0" smtClean="0">
                <a:solidFill>
                  <a:schemeClr val="tx1"/>
                </a:solidFill>
                <a:latin typeface="+mn-lt"/>
                <a:ea typeface="+mn-ea"/>
                <a:cs typeface="+mn-cs"/>
              </a:rPr>
              <a:t>2</a:t>
            </a:r>
          </a:p>
          <a:p>
            <a:r>
              <a:rPr kumimoji="1" lang="ja-JP" altLang="en-US" sz="1200" kern="1200" dirty="0" smtClean="0">
                <a:solidFill>
                  <a:schemeClr val="tx1"/>
                </a:solidFill>
                <a:latin typeface="+mn-lt"/>
                <a:ea typeface="+mn-ea"/>
                <a:cs typeface="+mn-cs"/>
              </a:rPr>
              <a:t>はバランスがくずれてしまい応答が一番悪いといえる。</a:t>
            </a:r>
          </a:p>
          <a:p>
            <a:r>
              <a:rPr kumimoji="1" lang="ja-JP" altLang="en-US" sz="1200" kern="1200" dirty="0" smtClean="0">
                <a:solidFill>
                  <a:schemeClr val="tx1"/>
                </a:solidFill>
                <a:latin typeface="+mn-lt"/>
                <a:ea typeface="+mn-ea"/>
                <a:cs typeface="+mn-cs"/>
              </a:rPr>
              <a:t>右図の振子の角度についても同様のことが言える。パターン</a:t>
            </a:r>
            <a:r>
              <a:rPr kumimoji="1" lang="en-US" altLang="ja-JP" sz="1200" kern="1200" dirty="0" smtClean="0">
                <a:solidFill>
                  <a:schemeClr val="tx1"/>
                </a:solidFill>
                <a:latin typeface="+mn-lt"/>
                <a:ea typeface="+mn-ea"/>
                <a:cs typeface="+mn-cs"/>
              </a:rPr>
              <a:t>3</a:t>
            </a:r>
            <a:r>
              <a:rPr kumimoji="1" lang="ja-JP" altLang="en-US" sz="1200" kern="1200" dirty="0" smtClean="0">
                <a:solidFill>
                  <a:schemeClr val="tx1"/>
                </a:solidFill>
                <a:latin typeface="+mn-lt"/>
                <a:ea typeface="+mn-ea"/>
                <a:cs typeface="+mn-cs"/>
              </a:rPr>
              <a:t>は台車が動く時に角度が大きく傾いてしまっているが、パターン</a:t>
            </a:r>
            <a:r>
              <a:rPr kumimoji="1" lang="en-US" altLang="ja-JP" sz="1200" kern="1200" dirty="0" smtClean="0">
                <a:solidFill>
                  <a:schemeClr val="tx1"/>
                </a:solidFill>
                <a:latin typeface="+mn-lt"/>
                <a:ea typeface="+mn-ea"/>
                <a:cs typeface="+mn-cs"/>
              </a:rPr>
              <a:t>2</a:t>
            </a:r>
            <a:r>
              <a:rPr kumimoji="1" lang="ja-JP" altLang="en-US" sz="1200" kern="1200" dirty="0" smtClean="0">
                <a:solidFill>
                  <a:schemeClr val="tx1"/>
                </a:solidFill>
                <a:latin typeface="+mn-lt"/>
                <a:ea typeface="+mn-ea"/>
                <a:cs typeface="+mn-cs"/>
              </a:rPr>
              <a:t>は台車が動く時においても、大きな角度の傾きは確認できない。</a:t>
            </a:r>
          </a:p>
          <a:p>
            <a:r>
              <a:rPr kumimoji="1" lang="ja-JP" altLang="en-US" sz="1200" kern="1200" dirty="0" smtClean="0">
                <a:solidFill>
                  <a:schemeClr val="tx1"/>
                </a:solidFill>
                <a:latin typeface="+mn-lt"/>
                <a:ea typeface="+mn-ea"/>
                <a:cs typeface="+mn-cs"/>
              </a:rPr>
              <a:t>つまり、重み行列の第二成分を大きくしているパターン</a:t>
            </a:r>
            <a:r>
              <a:rPr kumimoji="1" lang="en-US" altLang="ja-JP" sz="1200" kern="1200" dirty="0" smtClean="0">
                <a:solidFill>
                  <a:schemeClr val="tx1"/>
                </a:solidFill>
                <a:latin typeface="+mn-lt"/>
                <a:ea typeface="+mn-ea"/>
                <a:cs typeface="+mn-cs"/>
              </a:rPr>
              <a:t>2</a:t>
            </a:r>
            <a:r>
              <a:rPr kumimoji="1" lang="ja-JP" altLang="en-US" sz="1200" kern="1200" dirty="0" smtClean="0">
                <a:solidFill>
                  <a:schemeClr val="tx1"/>
                </a:solidFill>
                <a:latin typeface="+mn-lt"/>
                <a:ea typeface="+mn-ea"/>
                <a:cs typeface="+mn-cs"/>
              </a:rPr>
              <a:t>の応答が一番よく、重み行列の第一成分を大きくしたパターン</a:t>
            </a:r>
            <a:r>
              <a:rPr kumimoji="1" lang="en-US" altLang="ja-JP" sz="1200" kern="1200" dirty="0" smtClean="0">
                <a:solidFill>
                  <a:schemeClr val="tx1"/>
                </a:solidFill>
                <a:latin typeface="+mn-lt"/>
                <a:ea typeface="+mn-ea"/>
                <a:cs typeface="+mn-cs"/>
              </a:rPr>
              <a:t>3</a:t>
            </a:r>
            <a:r>
              <a:rPr kumimoji="1" lang="ja-JP" altLang="en-US" sz="1200" kern="1200" dirty="0" smtClean="0">
                <a:solidFill>
                  <a:schemeClr val="tx1"/>
                </a:solidFill>
                <a:latin typeface="+mn-lt"/>
                <a:ea typeface="+mn-ea"/>
                <a:cs typeface="+mn-cs"/>
              </a:rPr>
              <a:t>は</a:t>
            </a:r>
          </a:p>
          <a:p>
            <a:r>
              <a:rPr kumimoji="1" lang="ja-JP" altLang="en-US" sz="1200" kern="1200" dirty="0" smtClean="0">
                <a:solidFill>
                  <a:schemeClr val="tx1"/>
                </a:solidFill>
                <a:latin typeface="+mn-lt"/>
                <a:ea typeface="+mn-ea"/>
                <a:cs typeface="+mn-cs"/>
              </a:rPr>
              <a:t>バランスが崩れてしまい応答が一番悪いといえる。</a:t>
            </a:r>
          </a:p>
          <a:p>
            <a:r>
              <a:rPr kumimoji="1" lang="ja-JP" altLang="en-US" sz="1200" kern="1200" dirty="0" smtClean="0">
                <a:solidFill>
                  <a:schemeClr val="tx1"/>
                </a:solidFill>
                <a:latin typeface="+mn-lt"/>
                <a:ea typeface="+mn-ea"/>
                <a:cs typeface="+mn-cs"/>
              </a:rPr>
              <a:t>シミュレーションの章でも述べたように重み行列の各成分は各状態に対応しており、応答を良くしたい状態があれば、それに対応する</a:t>
            </a:r>
          </a:p>
          <a:p>
            <a:r>
              <a:rPr kumimoji="1" lang="ja-JP" altLang="en-US" sz="1200" kern="1200" dirty="0" smtClean="0">
                <a:solidFill>
                  <a:schemeClr val="tx1"/>
                </a:solidFill>
                <a:latin typeface="+mn-lt"/>
                <a:ea typeface="+mn-ea"/>
                <a:cs typeface="+mn-cs"/>
              </a:rPr>
              <a:t>成分をおおきくすればよいということが実験でも確認できる。</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38</a:t>
            </a:fld>
            <a:endParaRPr kumimoji="1" lang="ja-JP" altLang="en-US"/>
          </a:p>
        </p:txBody>
      </p:sp>
    </p:spTree>
    <p:extLst>
      <p:ext uri="{BB962C8B-B14F-4D97-AF65-F5344CB8AC3E}">
        <p14:creationId xmlns:p14="http://schemas.microsoft.com/office/powerpoint/2010/main" val="3833896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smtClean="0"/>
              <a:t>表の文字の大きさ等問題</a:t>
            </a:r>
            <a:endParaRPr kumimoji="1" lang="en-US" altLang="ja-JP" dirty="0" smtClean="0"/>
          </a:p>
          <a:p>
            <a:r>
              <a:rPr kumimoji="1" lang="en-US" altLang="ja-JP" dirty="0" smtClean="0"/>
              <a:t>C1</a:t>
            </a:r>
            <a:r>
              <a:rPr kumimoji="1" lang="ja-JP" altLang="en-US" dirty="0" smtClean="0"/>
              <a:t>と</a:t>
            </a:r>
            <a:r>
              <a:rPr kumimoji="1" lang="en-US" altLang="ja-JP" dirty="0" smtClean="0"/>
              <a:t>c2</a:t>
            </a:r>
            <a:r>
              <a:rPr kumimoji="1" lang="ja-JP" altLang="en-US" dirty="0" smtClean="0"/>
              <a:t>に関しては口頭で</a:t>
            </a:r>
            <a:r>
              <a:rPr kumimoji="1" lang="ja-JP" altLang="en-US" dirty="0" err="1" smtClean="0"/>
              <a:t>ど</a:t>
            </a:r>
            <a:r>
              <a:rPr kumimoji="1" lang="ja-JP" altLang="en-US" dirty="0" smtClean="0"/>
              <a:t>ソフトウェアに設定してあるものを用いたことをいう</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5</a:t>
            </a:fld>
            <a:endParaRPr kumimoji="1" lang="ja-JP" altLang="en-US"/>
          </a:p>
        </p:txBody>
      </p:sp>
    </p:spTree>
    <p:extLst>
      <p:ext uri="{BB962C8B-B14F-4D97-AF65-F5344CB8AC3E}">
        <p14:creationId xmlns:p14="http://schemas.microsoft.com/office/powerpoint/2010/main" val="23935073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latin typeface="+mn-lt"/>
                <a:ea typeface="+mn-ea"/>
                <a:cs typeface="+mn-cs"/>
              </a:rPr>
              <a:t>図</a:t>
            </a:r>
            <a:r>
              <a:rPr kumimoji="1" lang="en-US" altLang="ja-JP" sz="1200" b="1" kern="1200" dirty="0" smtClean="0">
                <a:solidFill>
                  <a:schemeClr val="tx1"/>
                </a:solidFill>
                <a:latin typeface="+mn-lt"/>
                <a:ea typeface="+mn-ea"/>
                <a:cs typeface="+mn-cs"/>
              </a:rPr>
              <a:t>\ref{</a:t>
            </a:r>
            <a:r>
              <a:rPr kumimoji="1" lang="en-US" altLang="ja-JP" sz="1200" b="1" kern="1200" dirty="0" err="1" smtClean="0">
                <a:solidFill>
                  <a:schemeClr val="tx1"/>
                </a:solidFill>
                <a:latin typeface="+mn-lt"/>
                <a:ea typeface="+mn-ea"/>
                <a:cs typeface="+mn-cs"/>
              </a:rPr>
              <a:t>image:comp_obs</a:t>
            </a:r>
            <a:r>
              <a:rPr kumimoji="1" lang="en-US" altLang="ja-JP" sz="1200" b="1" kern="1200" dirty="0" smtClean="0">
                <a:solidFill>
                  <a:schemeClr val="tx1"/>
                </a:solidFill>
                <a:latin typeface="+mn-lt"/>
                <a:ea typeface="+mn-ea"/>
                <a:cs typeface="+mn-cs"/>
              </a:rPr>
              <a:t>}</a:t>
            </a:r>
            <a:r>
              <a:rPr kumimoji="1" lang="ja-JP" altLang="en-US" sz="1200" b="1" kern="1200" dirty="0" smtClean="0">
                <a:solidFill>
                  <a:schemeClr val="tx1"/>
                </a:solidFill>
                <a:latin typeface="+mn-lt"/>
                <a:ea typeface="+mn-ea"/>
                <a:cs typeface="+mn-cs"/>
              </a:rPr>
              <a:t>の左図より、台車の位置についてはパターン</a:t>
            </a:r>
            <a:r>
              <a:rPr kumimoji="1" lang="en-US" altLang="ja-JP" sz="1200" b="1" kern="1200" dirty="0" smtClean="0">
                <a:solidFill>
                  <a:schemeClr val="tx1"/>
                </a:solidFill>
                <a:latin typeface="+mn-lt"/>
                <a:ea typeface="+mn-ea"/>
                <a:cs typeface="+mn-cs"/>
              </a:rPr>
              <a:t>1</a:t>
            </a:r>
            <a:r>
              <a:rPr kumimoji="1" lang="ja-JP" altLang="en-US" sz="1200" b="1" kern="1200" dirty="0" smtClean="0">
                <a:solidFill>
                  <a:schemeClr val="tx1"/>
                </a:solidFill>
                <a:latin typeface="+mn-lt"/>
                <a:ea typeface="+mn-ea"/>
                <a:cs typeface="+mn-cs"/>
              </a:rPr>
              <a:t>とパターン</a:t>
            </a:r>
            <a:r>
              <a:rPr kumimoji="1" lang="en-US" altLang="ja-JP" sz="1200" b="1" kern="1200" dirty="0" smtClean="0">
                <a:solidFill>
                  <a:schemeClr val="tx1"/>
                </a:solidFill>
                <a:latin typeface="+mn-lt"/>
                <a:ea typeface="+mn-ea"/>
                <a:cs typeface="+mn-cs"/>
              </a:rPr>
              <a:t>2</a:t>
            </a:r>
            <a:r>
              <a:rPr kumimoji="1" lang="ja-JP" altLang="en-US" sz="1200" b="1" kern="1200" dirty="0" smtClean="0">
                <a:solidFill>
                  <a:schemeClr val="tx1"/>
                </a:solidFill>
                <a:latin typeface="+mn-lt"/>
                <a:ea typeface="+mn-ea"/>
                <a:cs typeface="+mn-cs"/>
              </a:rPr>
              <a:t>では大きな違いは確認できないといえる。</a:t>
            </a:r>
          </a:p>
          <a:p>
            <a:r>
              <a:rPr kumimoji="1" lang="ja-JP" altLang="en-US" sz="1200" kern="1200" dirty="0" smtClean="0">
                <a:solidFill>
                  <a:schemeClr val="tx1"/>
                </a:solidFill>
                <a:latin typeface="+mn-lt"/>
                <a:ea typeface="+mn-ea"/>
                <a:cs typeface="+mn-cs"/>
              </a:rPr>
              <a:t>右図より、振子の角度についても、パターン</a:t>
            </a:r>
            <a:r>
              <a:rPr kumimoji="1" lang="en-US" altLang="ja-JP" sz="1200" kern="1200" dirty="0" smtClean="0">
                <a:solidFill>
                  <a:schemeClr val="tx1"/>
                </a:solidFill>
                <a:latin typeface="+mn-lt"/>
                <a:ea typeface="+mn-ea"/>
                <a:cs typeface="+mn-cs"/>
              </a:rPr>
              <a:t>1</a:t>
            </a:r>
            <a:r>
              <a:rPr kumimoji="1" lang="ja-JP" altLang="en-US" sz="1200" kern="1200" dirty="0" smtClean="0">
                <a:solidFill>
                  <a:schemeClr val="tx1"/>
                </a:solidFill>
                <a:latin typeface="+mn-lt"/>
                <a:ea typeface="+mn-ea"/>
                <a:cs typeface="+mn-cs"/>
              </a:rPr>
              <a:t>とパターン</a:t>
            </a:r>
            <a:r>
              <a:rPr kumimoji="1" lang="en-US" altLang="ja-JP" sz="1200" kern="1200" dirty="0" smtClean="0">
                <a:solidFill>
                  <a:schemeClr val="tx1"/>
                </a:solidFill>
                <a:latin typeface="+mn-lt"/>
                <a:ea typeface="+mn-ea"/>
                <a:cs typeface="+mn-cs"/>
              </a:rPr>
              <a:t>2</a:t>
            </a:r>
            <a:r>
              <a:rPr kumimoji="1" lang="ja-JP" altLang="en-US" sz="1200" kern="1200" dirty="0" smtClean="0">
                <a:solidFill>
                  <a:schemeClr val="tx1"/>
                </a:solidFill>
                <a:latin typeface="+mn-lt"/>
                <a:ea typeface="+mn-ea"/>
                <a:cs typeface="+mn-cs"/>
              </a:rPr>
              <a:t>では大きな違いは確認できないといえる。</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39</a:t>
            </a:fld>
            <a:endParaRPr kumimoji="1" lang="ja-JP" altLang="en-US"/>
          </a:p>
        </p:txBody>
      </p:sp>
    </p:spTree>
    <p:extLst>
      <p:ext uri="{BB962C8B-B14F-4D97-AF65-F5344CB8AC3E}">
        <p14:creationId xmlns:p14="http://schemas.microsoft.com/office/powerpoint/2010/main" val="16318753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latin typeface="+mn-lt"/>
                <a:ea typeface="+mn-ea"/>
                <a:cs typeface="+mn-cs"/>
              </a:rPr>
              <a:t>図</a:t>
            </a:r>
            <a:r>
              <a:rPr kumimoji="1" lang="en-US" altLang="ja-JP" sz="1200" b="1" kern="1200" dirty="0" smtClean="0">
                <a:solidFill>
                  <a:schemeClr val="tx1"/>
                </a:solidFill>
                <a:latin typeface="+mn-lt"/>
                <a:ea typeface="+mn-ea"/>
                <a:cs typeface="+mn-cs"/>
              </a:rPr>
              <a:t>\ref{</a:t>
            </a:r>
            <a:r>
              <a:rPr kumimoji="1" lang="en-US" altLang="ja-JP" sz="1200" b="1" kern="1200" dirty="0" err="1" smtClean="0">
                <a:solidFill>
                  <a:schemeClr val="tx1"/>
                </a:solidFill>
                <a:latin typeface="+mn-lt"/>
                <a:ea typeface="+mn-ea"/>
                <a:cs typeface="+mn-cs"/>
              </a:rPr>
              <a:t>image:comp_dt</a:t>
            </a:r>
            <a:r>
              <a:rPr kumimoji="1" lang="en-US" altLang="ja-JP" sz="1200" b="1" kern="1200" dirty="0" smtClean="0">
                <a:solidFill>
                  <a:schemeClr val="tx1"/>
                </a:solidFill>
                <a:latin typeface="+mn-lt"/>
                <a:ea typeface="+mn-ea"/>
                <a:cs typeface="+mn-cs"/>
              </a:rPr>
              <a:t>}</a:t>
            </a:r>
            <a:r>
              <a:rPr kumimoji="1" lang="ja-JP" altLang="en-US" sz="1200" b="1" kern="1200" dirty="0" smtClean="0">
                <a:solidFill>
                  <a:schemeClr val="tx1"/>
                </a:solidFill>
                <a:latin typeface="+mn-lt"/>
                <a:ea typeface="+mn-ea"/>
                <a:cs typeface="+mn-cs"/>
              </a:rPr>
              <a:t>の左図より、台車の位置については</a:t>
            </a:r>
            <a:r>
              <a:rPr kumimoji="1" lang="en-US" altLang="ja-JP" sz="1200" b="1" kern="1200" dirty="0" smtClean="0">
                <a:solidFill>
                  <a:schemeClr val="tx1"/>
                </a:solidFill>
                <a:latin typeface="+mn-lt"/>
                <a:ea typeface="+mn-ea"/>
                <a:cs typeface="+mn-cs"/>
              </a:rPr>
              <a:t>2</a:t>
            </a:r>
            <a:r>
              <a:rPr kumimoji="1" lang="ja-JP" altLang="en-US" sz="1200" b="1" kern="1200" dirty="0" smtClean="0">
                <a:solidFill>
                  <a:schemeClr val="tx1"/>
                </a:solidFill>
                <a:latin typeface="+mn-lt"/>
                <a:ea typeface="+mn-ea"/>
                <a:cs typeface="+mn-cs"/>
              </a:rPr>
              <a:t>パターンとも大きな違いはないといえる。右図より、振子の角度についても</a:t>
            </a:r>
            <a:r>
              <a:rPr kumimoji="1" lang="en-US" altLang="ja-JP" sz="1200" b="1" kern="1200" dirty="0" smtClean="0">
                <a:solidFill>
                  <a:schemeClr val="tx1"/>
                </a:solidFill>
                <a:latin typeface="+mn-lt"/>
                <a:ea typeface="+mn-ea"/>
                <a:cs typeface="+mn-cs"/>
              </a:rPr>
              <a:t>2</a:t>
            </a:r>
            <a:r>
              <a:rPr kumimoji="1" lang="ja-JP" altLang="en-US" sz="1200" b="1" kern="1200" dirty="0" smtClean="0">
                <a:solidFill>
                  <a:schemeClr val="tx1"/>
                </a:solidFill>
                <a:latin typeface="+mn-lt"/>
                <a:ea typeface="+mn-ea"/>
                <a:cs typeface="+mn-cs"/>
              </a:rPr>
              <a:t>パターンとも</a:t>
            </a:r>
          </a:p>
          <a:p>
            <a:r>
              <a:rPr kumimoji="1" lang="ja-JP" altLang="en-US" sz="1200" kern="1200" dirty="0" smtClean="0">
                <a:solidFill>
                  <a:schemeClr val="tx1"/>
                </a:solidFill>
                <a:latin typeface="+mn-lt"/>
                <a:ea typeface="+mn-ea"/>
                <a:cs typeface="+mn-cs"/>
              </a:rPr>
              <a:t>大きな違いはないといえる。このことから概ねシミュレーションと同じ結果を得ることができたといえる。</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40</a:t>
            </a:fld>
            <a:endParaRPr kumimoji="1" lang="ja-JP" altLang="en-US"/>
          </a:p>
        </p:txBody>
      </p:sp>
    </p:spTree>
    <p:extLst>
      <p:ext uri="{BB962C8B-B14F-4D97-AF65-F5344CB8AC3E}">
        <p14:creationId xmlns:p14="http://schemas.microsoft.com/office/powerpoint/2010/main" val="2852458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latin typeface="+mn-lt"/>
                <a:ea typeface="+mn-ea"/>
                <a:cs typeface="+mn-cs"/>
              </a:rPr>
              <a:t>図</a:t>
            </a:r>
            <a:r>
              <a:rPr kumimoji="1" lang="en-US" altLang="ja-JP" sz="1200" b="1" kern="1200" dirty="0" smtClean="0">
                <a:solidFill>
                  <a:schemeClr val="tx1"/>
                </a:solidFill>
                <a:latin typeface="+mn-lt"/>
                <a:ea typeface="+mn-ea"/>
                <a:cs typeface="+mn-cs"/>
              </a:rPr>
              <a:t>\ref{</a:t>
            </a:r>
            <a:r>
              <a:rPr kumimoji="1" lang="en-US" altLang="ja-JP" sz="1200" b="1" kern="1200" dirty="0" err="1" smtClean="0">
                <a:solidFill>
                  <a:schemeClr val="tx1"/>
                </a:solidFill>
                <a:latin typeface="+mn-lt"/>
                <a:ea typeface="+mn-ea"/>
                <a:cs typeface="+mn-cs"/>
              </a:rPr>
              <a:t>image:Hexpe</a:t>
            </a:r>
            <a:r>
              <a:rPr kumimoji="1" lang="en-US" altLang="ja-JP" sz="1200" b="1" kern="1200" dirty="0" smtClean="0">
                <a:solidFill>
                  <a:schemeClr val="tx1"/>
                </a:solidFill>
                <a:latin typeface="+mn-lt"/>
                <a:ea typeface="+mn-ea"/>
                <a:cs typeface="+mn-cs"/>
              </a:rPr>
              <a:t>}</a:t>
            </a:r>
            <a:r>
              <a:rPr kumimoji="1" lang="ja-JP" altLang="en-US" sz="1200" b="1" kern="1200" dirty="0" smtClean="0">
                <a:solidFill>
                  <a:schemeClr val="tx1"/>
                </a:solidFill>
                <a:latin typeface="+mn-lt"/>
                <a:ea typeface="+mn-ea"/>
                <a:cs typeface="+mn-cs"/>
              </a:rPr>
              <a:t>の右図より、</a:t>
            </a:r>
            <a:r>
              <a:rPr kumimoji="1" lang="en-US" altLang="ja-JP" sz="1200" b="1" kern="1200" dirty="0" smtClean="0">
                <a:solidFill>
                  <a:schemeClr val="tx1"/>
                </a:solidFill>
                <a:latin typeface="+mn-lt"/>
                <a:ea typeface="+mn-ea"/>
                <a:cs typeface="+mn-cs"/>
              </a:rPr>
              <a:t>$k$</a:t>
            </a:r>
            <a:r>
              <a:rPr kumimoji="1" lang="ja-JP" altLang="en-US" sz="1200" b="1" kern="1200" dirty="0" smtClean="0">
                <a:solidFill>
                  <a:schemeClr val="tx1"/>
                </a:solidFill>
                <a:latin typeface="+mn-lt"/>
                <a:ea typeface="+mn-ea"/>
                <a:cs typeface="+mn-cs"/>
              </a:rPr>
              <a:t>の値が大きいほど早く安定化制御に移行していることがわかる。</a:t>
            </a:r>
          </a:p>
          <a:p>
            <a:r>
              <a:rPr kumimoji="1" lang="en-US" altLang="ja-JP" sz="1200" kern="1200" dirty="0" smtClean="0">
                <a:solidFill>
                  <a:schemeClr val="tx1"/>
                </a:solidFill>
                <a:latin typeface="+mn-lt"/>
                <a:ea typeface="+mn-ea"/>
                <a:cs typeface="+mn-cs"/>
              </a:rPr>
              <a:t>$k$</a:t>
            </a:r>
            <a:r>
              <a:rPr kumimoji="1" lang="ja-JP" altLang="en-US" sz="1200" kern="1200" dirty="0" smtClean="0">
                <a:solidFill>
                  <a:schemeClr val="tx1"/>
                </a:solidFill>
                <a:latin typeface="+mn-lt"/>
                <a:ea typeface="+mn-ea"/>
                <a:cs typeface="+mn-cs"/>
              </a:rPr>
              <a:t>が大きくなるとエネルギーの収束が早くなるため、より早く安定化制御に移行できたといえる。</a:t>
            </a:r>
          </a:p>
          <a:p>
            <a:r>
              <a:rPr kumimoji="1" lang="ja-JP" altLang="en-US" sz="1200" kern="1200" dirty="0" smtClean="0">
                <a:solidFill>
                  <a:schemeClr val="tx1"/>
                </a:solidFill>
                <a:latin typeface="+mn-lt"/>
                <a:ea typeface="+mn-ea"/>
                <a:cs typeface="+mn-cs"/>
              </a:rPr>
              <a:t>つまり、シミュレーションの章で行った考察は間違っていたということになる。これは、実験に用いた</a:t>
            </a:r>
          </a:p>
          <a:p>
            <a:r>
              <a:rPr kumimoji="1" lang="ja-JP" altLang="en-US" sz="1200" kern="1200" dirty="0" smtClean="0">
                <a:solidFill>
                  <a:schemeClr val="tx1"/>
                </a:solidFill>
                <a:latin typeface="+mn-lt"/>
                <a:ea typeface="+mn-ea"/>
                <a:cs typeface="+mn-cs"/>
              </a:rPr>
              <a:t>倒立振子系のシミュレーションを行う際に考慮すべき項目が抜けていたか、同定した倒立振子系のパラメータが</a:t>
            </a:r>
          </a:p>
          <a:p>
            <a:r>
              <a:rPr kumimoji="1" lang="ja-JP" altLang="en-US" sz="1200" kern="1200" dirty="0" smtClean="0">
                <a:solidFill>
                  <a:schemeClr val="tx1"/>
                </a:solidFill>
                <a:latin typeface="+mn-lt"/>
                <a:ea typeface="+mn-ea"/>
                <a:cs typeface="+mn-cs"/>
              </a:rPr>
              <a:t>間違っていたかなど様々な原因が考えられる。</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43</a:t>
            </a:fld>
            <a:endParaRPr kumimoji="1" lang="ja-JP" altLang="en-US"/>
          </a:p>
        </p:txBody>
      </p:sp>
    </p:spTree>
    <p:extLst>
      <p:ext uri="{BB962C8B-B14F-4D97-AF65-F5344CB8AC3E}">
        <p14:creationId xmlns:p14="http://schemas.microsoft.com/office/powerpoint/2010/main" val="245206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47</a:t>
            </a:fld>
            <a:endParaRPr kumimoji="1" lang="ja-JP" altLang="en-US"/>
          </a:p>
        </p:txBody>
      </p:sp>
    </p:spTree>
    <p:extLst>
      <p:ext uri="{BB962C8B-B14F-4D97-AF65-F5344CB8AC3E}">
        <p14:creationId xmlns:p14="http://schemas.microsoft.com/office/powerpoint/2010/main" val="3438603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48</a:t>
            </a:fld>
            <a:endParaRPr kumimoji="1" lang="ja-JP" altLang="en-US"/>
          </a:p>
        </p:txBody>
      </p:sp>
    </p:spTree>
    <p:extLst>
      <p:ext uri="{BB962C8B-B14F-4D97-AF65-F5344CB8AC3E}">
        <p14:creationId xmlns:p14="http://schemas.microsoft.com/office/powerpoint/2010/main" val="2693112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smtClean="0"/>
              <a:t>ばねばかりの写真</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6</a:t>
            </a:fld>
            <a:endParaRPr kumimoji="1" lang="ja-JP" altLang="en-US"/>
          </a:p>
        </p:txBody>
      </p:sp>
    </p:spTree>
    <p:extLst>
      <p:ext uri="{BB962C8B-B14F-4D97-AF65-F5344CB8AC3E}">
        <p14:creationId xmlns:p14="http://schemas.microsoft.com/office/powerpoint/2010/main" val="469333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dirty="0" err="1" smtClean="0"/>
              <a:t>Fmax</a:t>
            </a:r>
            <a:r>
              <a:rPr kumimoji="1" lang="en-US" altLang="ja-JP" baseline="0" dirty="0" smtClean="0"/>
              <a:t> = au+</a:t>
            </a:r>
            <a:r>
              <a:rPr kumimoji="1" lang="ja-JP" altLang="en-US" baseline="0" dirty="0" smtClean="0"/>
              <a:t>摩擦</a:t>
            </a:r>
            <a:endParaRPr kumimoji="1" lang="en-US" altLang="ja-JP" baseline="0" dirty="0" smtClean="0"/>
          </a:p>
          <a:p>
            <a:r>
              <a:rPr kumimoji="1" lang="en-US" altLang="ja-JP" baseline="0" dirty="0" err="1" smtClean="0"/>
              <a:t>Fmin</a:t>
            </a:r>
            <a:r>
              <a:rPr kumimoji="1" lang="en-US" altLang="ja-JP" baseline="0" dirty="0" smtClean="0"/>
              <a:t> = au-</a:t>
            </a:r>
            <a:r>
              <a:rPr kumimoji="1" lang="ja-JP" altLang="en-US" baseline="0" dirty="0" smtClean="0"/>
              <a:t>摩擦</a:t>
            </a:r>
            <a:endParaRPr kumimoji="1" lang="en-US" altLang="ja-JP" baseline="0" dirty="0" smtClean="0"/>
          </a:p>
          <a:p>
            <a:r>
              <a:rPr kumimoji="1" lang="en-US" altLang="ja-JP" dirty="0" smtClean="0"/>
              <a:t>a</a:t>
            </a:r>
            <a:r>
              <a:rPr kumimoji="1" lang="ja-JP" altLang="en-US" dirty="0" smtClean="0"/>
              <a:t>は平均をとる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7</a:t>
            </a:fld>
            <a:endParaRPr kumimoji="1" lang="ja-JP" altLang="en-US"/>
          </a:p>
        </p:txBody>
      </p:sp>
    </p:spTree>
    <p:extLst>
      <p:ext uri="{BB962C8B-B14F-4D97-AF65-F5344CB8AC3E}">
        <p14:creationId xmlns:p14="http://schemas.microsoft.com/office/powerpoint/2010/main" val="2733539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smtClean="0"/>
              <a:t>数式モデルは一つ目は台車の位置に関する状態を取り除いた式。回転の運動方程式から</a:t>
            </a:r>
            <a:r>
              <a:rPr kumimoji="1" lang="en-US" altLang="ja-JP" dirty="0" err="1" smtClean="0"/>
              <a:t>Fv</a:t>
            </a:r>
            <a:r>
              <a:rPr kumimoji="1" lang="ja-JP" altLang="en-US" dirty="0" smtClean="0"/>
              <a:t>と</a:t>
            </a:r>
            <a:r>
              <a:rPr kumimoji="1" lang="en-US" altLang="ja-JP" dirty="0" err="1" smtClean="0"/>
              <a:t>Fh</a:t>
            </a:r>
            <a:r>
              <a:rPr kumimoji="1" lang="ja-JP" altLang="en-US" dirty="0" smtClean="0"/>
              <a:t>を取り除いたもの</a:t>
            </a:r>
            <a:endParaRPr kumimoji="1" lang="en-US" altLang="ja-JP" dirty="0" smtClean="0"/>
          </a:p>
          <a:p>
            <a:r>
              <a:rPr kumimoji="1" lang="ja-JP" altLang="en-US" dirty="0" smtClean="0"/>
              <a:t>二つ目は出力方程式</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8</a:t>
            </a:fld>
            <a:endParaRPr kumimoji="1" lang="ja-JP" altLang="en-US"/>
          </a:p>
        </p:txBody>
      </p:sp>
    </p:spTree>
    <p:extLst>
      <p:ext uri="{BB962C8B-B14F-4D97-AF65-F5344CB8AC3E}">
        <p14:creationId xmlns:p14="http://schemas.microsoft.com/office/powerpoint/2010/main" val="2020082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次のスライドは実際に振子を自由振動させたときの話</a:t>
            </a:r>
            <a:endParaRPr kumimoji="1" lang="ja-JP" altLang="en-US" dirty="0"/>
          </a:p>
        </p:txBody>
      </p:sp>
      <p:sp>
        <p:nvSpPr>
          <p:cNvPr id="4" name="スライド番号プレースホルダー 3"/>
          <p:cNvSpPr>
            <a:spLocks noGrp="1"/>
          </p:cNvSpPr>
          <p:nvPr>
            <p:ph type="sldNum" sz="quarter" idx="10"/>
          </p:nvPr>
        </p:nvSpPr>
        <p:spPr/>
        <p:txBody>
          <a:bodyPr/>
          <a:lstStyle/>
          <a:p>
            <a:fld id="{00DEFA9C-0B11-4AD7-87A8-861AEDB1212E}" type="slidenum">
              <a:rPr kumimoji="1" lang="ja-JP" altLang="en-US" smtClean="0"/>
              <a:t>9</a:t>
            </a:fld>
            <a:endParaRPr kumimoji="1" lang="ja-JP" altLang="en-US"/>
          </a:p>
        </p:txBody>
      </p:sp>
    </p:spTree>
    <p:extLst>
      <p:ext uri="{BB962C8B-B14F-4D97-AF65-F5344CB8AC3E}">
        <p14:creationId xmlns:p14="http://schemas.microsoft.com/office/powerpoint/2010/main" val="1078283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smtClean="0"/>
              <a:t>どうしてこの式が導き出されるか不明</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12</a:t>
            </a:fld>
            <a:endParaRPr kumimoji="1" lang="ja-JP" altLang="en-US"/>
          </a:p>
        </p:txBody>
      </p:sp>
    </p:spTree>
    <p:extLst>
      <p:ext uri="{BB962C8B-B14F-4D97-AF65-F5344CB8AC3E}">
        <p14:creationId xmlns:p14="http://schemas.microsoft.com/office/powerpoint/2010/main" val="2800920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dirty="0" smtClean="0"/>
              <a:t>T2</a:t>
            </a:r>
            <a:r>
              <a:rPr kumimoji="1" lang="ja-JP" altLang="en-US" dirty="0" smtClean="0"/>
              <a:t>は減衰振動の周期、</a:t>
            </a:r>
            <a:r>
              <a:rPr kumimoji="1" lang="en-US" altLang="ja-JP" dirty="0" smtClean="0"/>
              <a:t>λ</a:t>
            </a:r>
            <a:r>
              <a:rPr kumimoji="1" lang="ja-JP" altLang="en-US" dirty="0" smtClean="0"/>
              <a:t>は減衰比</a:t>
            </a:r>
            <a:endParaRPr kumimoji="1" lang="en-US" altLang="ja-JP" dirty="0" smtClean="0"/>
          </a:p>
          <a:p>
            <a:r>
              <a:rPr kumimoji="1" lang="ja-JP" altLang="en-US" dirty="0" smtClean="0"/>
              <a:t>このときグラフから</a:t>
            </a:r>
            <a:r>
              <a:rPr kumimoji="1" lang="en-US" altLang="ja-JP" dirty="0" smtClean="0"/>
              <a:t>J</a:t>
            </a:r>
            <a:r>
              <a:rPr kumimoji="1" lang="ja-JP" altLang="en-US" dirty="0" smtClean="0"/>
              <a:t>と</a:t>
            </a:r>
            <a:r>
              <a:rPr kumimoji="1" lang="ja-JP" altLang="en-US" dirty="0" err="1" smtClean="0"/>
              <a:t>ｃ</a:t>
            </a:r>
            <a:r>
              <a:rPr kumimoji="1" lang="ja-JP" altLang="en-US" dirty="0" smtClean="0"/>
              <a:t>と同様に</a:t>
            </a:r>
            <a:r>
              <a:rPr kumimoji="1" lang="en-US" altLang="ja-JP" dirty="0" smtClean="0"/>
              <a:t>T2</a:t>
            </a:r>
            <a:r>
              <a:rPr kumimoji="1" lang="ja-JP" altLang="en-US" dirty="0" smtClean="0"/>
              <a:t>と</a:t>
            </a:r>
            <a:r>
              <a:rPr kumimoji="1" lang="en-US" altLang="ja-JP" dirty="0" smtClean="0"/>
              <a:t>λ</a:t>
            </a:r>
            <a:r>
              <a:rPr kumimoji="1" lang="ja-JP" altLang="en-US" dirty="0" smtClean="0"/>
              <a:t>を読み取る</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17</a:t>
            </a:fld>
            <a:endParaRPr kumimoji="1" lang="ja-JP" altLang="en-US"/>
          </a:p>
        </p:txBody>
      </p:sp>
    </p:spTree>
    <p:extLst>
      <p:ext uri="{BB962C8B-B14F-4D97-AF65-F5344CB8AC3E}">
        <p14:creationId xmlns:p14="http://schemas.microsoft.com/office/powerpoint/2010/main" val="4265013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smtClean="0"/>
              <a:t>ここの</a:t>
            </a:r>
            <a:r>
              <a:rPr kumimoji="1" lang="en-US" altLang="ja-JP" dirty="0" smtClean="0"/>
              <a:t>λ</a:t>
            </a:r>
            <a:r>
              <a:rPr kumimoji="1" lang="ja-JP" altLang="en-US" dirty="0" smtClean="0"/>
              <a:t>と</a:t>
            </a:r>
            <a:r>
              <a:rPr kumimoji="1" lang="en-US" altLang="ja-JP" dirty="0" smtClean="0"/>
              <a:t>T2</a:t>
            </a:r>
            <a:r>
              <a:rPr kumimoji="1" lang="ja-JP" altLang="en-US" dirty="0" smtClean="0"/>
              <a:t>の式は</a:t>
            </a:r>
            <a:r>
              <a:rPr kumimoji="1" lang="en-US" altLang="ja-JP" dirty="0" smtClean="0"/>
              <a:t>J</a:t>
            </a:r>
            <a:r>
              <a:rPr kumimoji="1" lang="ja-JP" altLang="en-US" dirty="0" smtClean="0"/>
              <a:t>と</a:t>
            </a:r>
            <a:r>
              <a:rPr kumimoji="1" lang="ja-JP" altLang="en-US" dirty="0" err="1" smtClean="0"/>
              <a:t>ｃ</a:t>
            </a:r>
            <a:r>
              <a:rPr kumimoji="1" lang="ja-JP" altLang="en-US" dirty="0" smtClean="0"/>
              <a:t>を求めるときに用いた式と同じ</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18</a:t>
            </a:fld>
            <a:endParaRPr kumimoji="1" lang="ja-JP" altLang="en-US"/>
          </a:p>
        </p:txBody>
      </p:sp>
    </p:spTree>
    <p:extLst>
      <p:ext uri="{BB962C8B-B14F-4D97-AF65-F5344CB8AC3E}">
        <p14:creationId xmlns:p14="http://schemas.microsoft.com/office/powerpoint/2010/main" val="3268187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D52A2C88-623A-4B68-B063-FCF5613E83C4}" type="datetimeFigureOut">
              <a:rPr kumimoji="1" lang="ja-JP" altLang="en-US" smtClean="0"/>
              <a:t>2018/7/30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5A31D5A-3E57-429B-AC48-0EF712945FBD}" type="slidenum">
              <a:rPr kumimoji="1" lang="ja-JP" altLang="en-US" smtClean="0"/>
              <a:t>‹#›</a:t>
            </a:fld>
            <a:endParaRPr kumimoji="1" lang="ja-JP" altLang="en-US"/>
          </a:p>
        </p:txBody>
      </p:sp>
    </p:spTree>
    <p:extLst>
      <p:ext uri="{BB962C8B-B14F-4D97-AF65-F5344CB8AC3E}">
        <p14:creationId xmlns:p14="http://schemas.microsoft.com/office/powerpoint/2010/main" val="1952737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D52A2C88-623A-4B68-B063-FCF5613E83C4}" type="datetimeFigureOut">
              <a:rPr kumimoji="1" lang="ja-JP" altLang="en-US" smtClean="0"/>
              <a:t>2018/7/30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5A31D5A-3E57-429B-AC48-0EF712945FBD}" type="slidenum">
              <a:rPr kumimoji="1" lang="ja-JP" altLang="en-US" smtClean="0"/>
              <a:t>‹#›</a:t>
            </a:fld>
            <a:endParaRPr kumimoji="1" lang="ja-JP" altLang="en-US"/>
          </a:p>
        </p:txBody>
      </p:sp>
    </p:spTree>
    <p:extLst>
      <p:ext uri="{BB962C8B-B14F-4D97-AF65-F5344CB8AC3E}">
        <p14:creationId xmlns:p14="http://schemas.microsoft.com/office/powerpoint/2010/main" val="654297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D52A2C88-623A-4B68-B063-FCF5613E83C4}" type="datetimeFigureOut">
              <a:rPr kumimoji="1" lang="ja-JP" altLang="en-US" smtClean="0"/>
              <a:t>2018/7/30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5A31D5A-3E57-429B-AC48-0EF712945FBD}" type="slidenum">
              <a:rPr kumimoji="1" lang="ja-JP" altLang="en-US" smtClean="0"/>
              <a:t>‹#›</a:t>
            </a:fld>
            <a:endParaRPr kumimoji="1" lang="ja-JP" altLang="en-US"/>
          </a:p>
        </p:txBody>
      </p:sp>
    </p:spTree>
    <p:extLst>
      <p:ext uri="{BB962C8B-B14F-4D97-AF65-F5344CB8AC3E}">
        <p14:creationId xmlns:p14="http://schemas.microsoft.com/office/powerpoint/2010/main" val="4052397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ＭＳ Ｐゴシック" panose="020B0600070205080204" pitchFamily="50" charset="-128"/>
                <a:ea typeface="ＭＳ Ｐゴシック" panose="020B0600070205080204" pitchFamily="50" charset="-128"/>
              </a:defRPr>
            </a:lvl1pPr>
          </a:lstStyle>
          <a:p>
            <a:r>
              <a:rPr lang="ja-JP" altLang="en-US" dirty="0" smtClean="0"/>
              <a:t>マスター タイトルの書式設定</a:t>
            </a:r>
            <a:endParaRPr lang="en-US" dirty="0"/>
          </a:p>
        </p:txBody>
      </p:sp>
      <p:sp>
        <p:nvSpPr>
          <p:cNvPr id="3" name="Content Placeholder 2"/>
          <p:cNvSpPr>
            <a:spLocks noGrp="1"/>
          </p:cNvSpPr>
          <p:nvPr>
            <p:ph idx="1"/>
          </p:nvPr>
        </p:nvSpPr>
        <p:spPr>
          <a:xfrm>
            <a:off x="0" y="1325562"/>
            <a:ext cx="9144000" cy="5532437"/>
          </a:xfrm>
        </p:spPr>
        <p:txBody>
          <a:bodyPr/>
          <a:lstStyle>
            <a:lvl1pPr>
              <a:defRPr>
                <a:latin typeface="ＭＳ Ｐゴシック" panose="020B0600070205080204" pitchFamily="50" charset="-128"/>
                <a:ea typeface="ＭＳ Ｐゴシック" panose="020B0600070205080204" pitchFamily="50" charset="-128"/>
              </a:defRPr>
            </a:lvl1pPr>
            <a:lvl2pPr>
              <a:defRPr>
                <a:latin typeface="ＭＳ Ｐゴシック" panose="020B0600070205080204" pitchFamily="50" charset="-128"/>
                <a:ea typeface="ＭＳ Ｐゴシック" panose="020B0600070205080204" pitchFamily="50" charset="-128"/>
              </a:defRPr>
            </a:lvl2pPr>
            <a:lvl3pPr>
              <a:defRPr>
                <a:latin typeface="ＭＳ Ｐゴシック" panose="020B0600070205080204" pitchFamily="50" charset="-128"/>
                <a:ea typeface="ＭＳ Ｐゴシック" panose="020B0600070205080204" pitchFamily="50" charset="-128"/>
              </a:defRPr>
            </a:lvl3pPr>
            <a:lvl4pPr>
              <a:defRPr>
                <a:latin typeface="ＭＳ Ｐゴシック" panose="020B0600070205080204" pitchFamily="50" charset="-128"/>
                <a:ea typeface="ＭＳ Ｐゴシック" panose="020B0600070205080204" pitchFamily="50" charset="-128"/>
              </a:defRPr>
            </a:lvl4pPr>
            <a:lvl5pPr>
              <a:defRPr>
                <a:latin typeface="ＭＳ Ｐゴシック" panose="020B0600070205080204" pitchFamily="50" charset="-128"/>
                <a:ea typeface="ＭＳ Ｐゴシック" panose="020B0600070205080204" pitchFamily="50" charset="-128"/>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sp>
        <p:nvSpPr>
          <p:cNvPr id="4" name="Date Placeholder 3"/>
          <p:cNvSpPr>
            <a:spLocks noGrp="1"/>
          </p:cNvSpPr>
          <p:nvPr>
            <p:ph type="dt" sz="half" idx="10"/>
          </p:nvPr>
        </p:nvSpPr>
        <p:spPr/>
        <p:txBody>
          <a:bodyPr/>
          <a:lstStyle/>
          <a:p>
            <a:fld id="{D52A2C88-623A-4B68-B063-FCF5613E83C4}" type="datetimeFigureOut">
              <a:rPr kumimoji="1" lang="ja-JP" altLang="en-US" smtClean="0"/>
              <a:t>2018/7/30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5A31D5A-3E57-429B-AC48-0EF712945FBD}" type="slidenum">
              <a:rPr kumimoji="1" lang="ja-JP" altLang="en-US" smtClean="0"/>
              <a:t>‹#›</a:t>
            </a:fld>
            <a:endParaRPr kumimoji="1" lang="ja-JP" altLang="en-US"/>
          </a:p>
        </p:txBody>
      </p:sp>
      <p:cxnSp>
        <p:nvCxnSpPr>
          <p:cNvPr id="7" name="直線コネクタ 6"/>
          <p:cNvCxnSpPr/>
          <p:nvPr userDrawn="1"/>
        </p:nvCxnSpPr>
        <p:spPr>
          <a:xfrm>
            <a:off x="0" y="1325563"/>
            <a:ext cx="91440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91656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D52A2C88-623A-4B68-B063-FCF5613E83C4}" type="datetimeFigureOut">
              <a:rPr kumimoji="1" lang="ja-JP" altLang="en-US" smtClean="0"/>
              <a:t>2018/7/30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5A31D5A-3E57-429B-AC48-0EF712945FBD}" type="slidenum">
              <a:rPr kumimoji="1" lang="ja-JP" altLang="en-US" smtClean="0"/>
              <a:t>‹#›</a:t>
            </a:fld>
            <a:endParaRPr kumimoji="1" lang="ja-JP" altLang="en-US"/>
          </a:p>
        </p:txBody>
      </p:sp>
    </p:spTree>
    <p:extLst>
      <p:ext uri="{BB962C8B-B14F-4D97-AF65-F5344CB8AC3E}">
        <p14:creationId xmlns:p14="http://schemas.microsoft.com/office/powerpoint/2010/main" val="951305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D52A2C88-623A-4B68-B063-FCF5613E83C4}" type="datetimeFigureOut">
              <a:rPr kumimoji="1" lang="ja-JP" altLang="en-US" smtClean="0"/>
              <a:t>2018/7/30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5A31D5A-3E57-429B-AC48-0EF712945FBD}" type="slidenum">
              <a:rPr kumimoji="1" lang="ja-JP" altLang="en-US" smtClean="0"/>
              <a:t>‹#›</a:t>
            </a:fld>
            <a:endParaRPr kumimoji="1" lang="ja-JP" altLang="en-US"/>
          </a:p>
        </p:txBody>
      </p:sp>
    </p:spTree>
    <p:extLst>
      <p:ext uri="{BB962C8B-B14F-4D97-AF65-F5344CB8AC3E}">
        <p14:creationId xmlns:p14="http://schemas.microsoft.com/office/powerpoint/2010/main" val="1535362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D52A2C88-623A-4B68-B063-FCF5613E83C4}" type="datetimeFigureOut">
              <a:rPr kumimoji="1" lang="ja-JP" altLang="en-US" smtClean="0"/>
              <a:t>2018/7/30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95A31D5A-3E57-429B-AC48-0EF712945FBD}" type="slidenum">
              <a:rPr kumimoji="1" lang="ja-JP" altLang="en-US" smtClean="0"/>
              <a:t>‹#›</a:t>
            </a:fld>
            <a:endParaRPr kumimoji="1" lang="ja-JP" altLang="en-US"/>
          </a:p>
        </p:txBody>
      </p:sp>
    </p:spTree>
    <p:extLst>
      <p:ext uri="{BB962C8B-B14F-4D97-AF65-F5344CB8AC3E}">
        <p14:creationId xmlns:p14="http://schemas.microsoft.com/office/powerpoint/2010/main" val="930856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D52A2C88-623A-4B68-B063-FCF5613E83C4}" type="datetimeFigureOut">
              <a:rPr kumimoji="1" lang="ja-JP" altLang="en-US" smtClean="0"/>
              <a:t>2018/7/30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95A31D5A-3E57-429B-AC48-0EF712945FBD}" type="slidenum">
              <a:rPr kumimoji="1" lang="ja-JP" altLang="en-US" smtClean="0"/>
              <a:t>‹#›</a:t>
            </a:fld>
            <a:endParaRPr kumimoji="1" lang="ja-JP" altLang="en-US"/>
          </a:p>
        </p:txBody>
      </p:sp>
    </p:spTree>
    <p:extLst>
      <p:ext uri="{BB962C8B-B14F-4D97-AF65-F5344CB8AC3E}">
        <p14:creationId xmlns:p14="http://schemas.microsoft.com/office/powerpoint/2010/main" val="801357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2A2C88-623A-4B68-B063-FCF5613E83C4}" type="datetimeFigureOut">
              <a:rPr kumimoji="1" lang="ja-JP" altLang="en-US" smtClean="0"/>
              <a:t>2018/7/30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95A31D5A-3E57-429B-AC48-0EF712945FBD}" type="slidenum">
              <a:rPr kumimoji="1" lang="ja-JP" altLang="en-US" smtClean="0"/>
              <a:t>‹#›</a:t>
            </a:fld>
            <a:endParaRPr kumimoji="1" lang="ja-JP" altLang="en-US"/>
          </a:p>
        </p:txBody>
      </p:sp>
    </p:spTree>
    <p:extLst>
      <p:ext uri="{BB962C8B-B14F-4D97-AF65-F5344CB8AC3E}">
        <p14:creationId xmlns:p14="http://schemas.microsoft.com/office/powerpoint/2010/main" val="3364074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D52A2C88-623A-4B68-B063-FCF5613E83C4}" type="datetimeFigureOut">
              <a:rPr kumimoji="1" lang="ja-JP" altLang="en-US" smtClean="0"/>
              <a:t>2018/7/30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5A31D5A-3E57-429B-AC48-0EF712945FBD}" type="slidenum">
              <a:rPr kumimoji="1" lang="ja-JP" altLang="en-US" smtClean="0"/>
              <a:t>‹#›</a:t>
            </a:fld>
            <a:endParaRPr kumimoji="1" lang="ja-JP" altLang="en-US"/>
          </a:p>
        </p:txBody>
      </p:sp>
    </p:spTree>
    <p:extLst>
      <p:ext uri="{BB962C8B-B14F-4D97-AF65-F5344CB8AC3E}">
        <p14:creationId xmlns:p14="http://schemas.microsoft.com/office/powerpoint/2010/main" val="4200192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D52A2C88-623A-4B68-B063-FCF5613E83C4}" type="datetimeFigureOut">
              <a:rPr kumimoji="1" lang="ja-JP" altLang="en-US" smtClean="0"/>
              <a:t>2018/7/30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5A31D5A-3E57-429B-AC48-0EF712945FBD}" type="slidenum">
              <a:rPr kumimoji="1" lang="ja-JP" altLang="en-US" smtClean="0"/>
              <a:t>‹#›</a:t>
            </a:fld>
            <a:endParaRPr kumimoji="1" lang="ja-JP" altLang="en-US"/>
          </a:p>
        </p:txBody>
      </p:sp>
    </p:spTree>
    <p:extLst>
      <p:ext uri="{BB962C8B-B14F-4D97-AF65-F5344CB8AC3E}">
        <p14:creationId xmlns:p14="http://schemas.microsoft.com/office/powerpoint/2010/main" val="3707325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325563"/>
          </a:xfrm>
          <a:prstGeom prst="rect">
            <a:avLst/>
          </a:prstGeom>
        </p:spPr>
        <p:txBody>
          <a:bodyPr vert="horz" lIns="91440" tIns="45720" rIns="91440" bIns="45720" rtlCol="0" anchor="ctr">
            <a:normAutofit/>
          </a:bodyPr>
          <a:lstStyle/>
          <a:p>
            <a:r>
              <a:rPr lang="ja-JP" altLang="en-US" dirty="0"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2A2C88-623A-4B68-B063-FCF5613E83C4}" type="datetimeFigureOut">
              <a:rPr kumimoji="1" lang="ja-JP" altLang="en-US" smtClean="0"/>
              <a:t>2018/7/30</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31D5A-3E57-429B-AC48-0EF712945FBD}" type="slidenum">
              <a:rPr kumimoji="1" lang="ja-JP" altLang="en-US" smtClean="0"/>
              <a:t>‹#›</a:t>
            </a:fld>
            <a:endParaRPr kumimoji="1" lang="ja-JP" altLang="en-US"/>
          </a:p>
        </p:txBody>
      </p:sp>
    </p:spTree>
    <p:extLst>
      <p:ext uri="{BB962C8B-B14F-4D97-AF65-F5344CB8AC3E}">
        <p14:creationId xmlns:p14="http://schemas.microsoft.com/office/powerpoint/2010/main" val="71409979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emf"/></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8.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14.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28.jp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emf"/></Relationships>
</file>

<file path=ppt/slides/_rels/slide3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3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emf"/></Relationships>
</file>

<file path=ppt/slides/_rels/slide3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emf"/></Relationships>
</file>

<file path=ppt/slides/_rels/slide3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2.xml"/><Relationship Id="rId4" Type="http://schemas.openxmlformats.org/officeDocument/2006/relationships/image" Target="../media/image540.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3.emf"/><Relationship Id="rId4" Type="http://schemas.openxmlformats.org/officeDocument/2006/relationships/image" Target="../media/image52.emf"/></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5.emf"/><Relationship Id="rId4" Type="http://schemas.openxmlformats.org/officeDocument/2006/relationships/image" Target="../media/image54.emf"/></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7.emf"/><Relationship Id="rId4" Type="http://schemas.openxmlformats.org/officeDocument/2006/relationships/image" Target="../media/image56.emf"/></Relationships>
</file>

<file path=ppt/slides/_rels/slide4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64.emf"/></Relationships>
</file>

<file path=ppt/slides/_rels/slide44.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45.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68.emf"/></Relationships>
</file>

<file path=ppt/slides/_rels/slide46.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71.png"/><Relationship Id="rId4" Type="http://schemas.openxmlformats.org/officeDocument/2006/relationships/notesSlide" Target="../notesSlides/notesSlide2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dirty="0" smtClean="0">
                <a:latin typeface="ＭＳ Ｐゴシック" panose="020B0600070205080204" pitchFamily="50" charset="-128"/>
                <a:ea typeface="ＭＳ Ｐゴシック" panose="020B0600070205080204" pitchFamily="50" charset="-128"/>
              </a:rPr>
              <a:t>倒立振子制御実験</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3" name="サブタイトル 2"/>
          <p:cNvSpPr>
            <a:spLocks noGrp="1"/>
          </p:cNvSpPr>
          <p:nvPr>
            <p:ph type="subTitle" idx="1"/>
          </p:nvPr>
        </p:nvSpPr>
        <p:spPr/>
        <p:txBody>
          <a:bodyPr/>
          <a:lstStyle/>
          <a:p>
            <a:r>
              <a:rPr kumimoji="1" lang="ja-JP" altLang="en-US" dirty="0" smtClean="0">
                <a:latin typeface="ＭＳ Ｐゴシック" panose="020B0600070205080204" pitchFamily="50" charset="-128"/>
                <a:ea typeface="ＭＳ Ｐゴシック" panose="020B0600070205080204" pitchFamily="50" charset="-128"/>
              </a:rPr>
              <a:t>発表者：</a:t>
            </a:r>
            <a:r>
              <a:rPr lang="ja-JP" altLang="en-US" dirty="0" smtClean="0">
                <a:latin typeface="ＭＳ Ｐゴシック" panose="020B0600070205080204" pitchFamily="50" charset="-128"/>
                <a:ea typeface="ＭＳ Ｐゴシック" panose="020B0600070205080204" pitchFamily="50" charset="-128"/>
              </a:rPr>
              <a:t>今村 翼、大城 有輝、渡部 僚太</a:t>
            </a:r>
            <a:endParaRPr lang="en-US" altLang="ja-JP" dirty="0" smtClean="0">
              <a:latin typeface="ＭＳ Ｐゴシック" panose="020B0600070205080204" pitchFamily="50" charset="-128"/>
              <a:ea typeface="ＭＳ Ｐゴシック" panose="020B0600070205080204" pitchFamily="50" charset="-128"/>
            </a:endParaRPr>
          </a:p>
        </p:txBody>
      </p:sp>
      <p:sp>
        <p:nvSpPr>
          <p:cNvPr id="4" name="テキスト ボックス 3"/>
          <p:cNvSpPr txBox="1"/>
          <p:nvPr/>
        </p:nvSpPr>
        <p:spPr>
          <a:xfrm>
            <a:off x="3946769" y="4826655"/>
            <a:ext cx="1250462" cy="523220"/>
          </a:xfrm>
          <a:prstGeom prst="rect">
            <a:avLst/>
          </a:prstGeom>
          <a:noFill/>
        </p:spPr>
        <p:txBody>
          <a:bodyPr wrap="square" rtlCol="0">
            <a:spAutoFit/>
          </a:bodyPr>
          <a:lstStyle/>
          <a:p>
            <a:r>
              <a:rPr kumimoji="1" lang="ja-JP" altLang="en-US" sz="2800" dirty="0" smtClean="0">
                <a:latin typeface="ＭＳ Ｐゴシック" panose="020B0600070205080204" pitchFamily="50" charset="-128"/>
                <a:ea typeface="ＭＳ Ｐゴシック" panose="020B0600070205080204" pitchFamily="50" charset="-128"/>
              </a:rPr>
              <a:t>理論編</a:t>
            </a:r>
            <a:endParaRPr kumimoji="1" lang="ja-JP" altLang="en-US" sz="28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42024786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J</a:t>
            </a:r>
            <a:r>
              <a:rPr kumimoji="1" lang="ja-JP" altLang="en-US" dirty="0" smtClean="0"/>
              <a:t>と</a:t>
            </a:r>
            <a:r>
              <a:rPr kumimoji="1" lang="en-US" altLang="ja-JP" dirty="0" smtClean="0"/>
              <a:t>c</a:t>
            </a:r>
            <a:r>
              <a:rPr kumimoji="1" lang="ja-JP" altLang="en-US" dirty="0" smtClean="0"/>
              <a:t>の測定</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3"/>
              <p:cNvSpPr>
                <a:spLocks noGrp="1"/>
              </p:cNvSpPr>
              <p:nvPr>
                <p:ph idx="1"/>
              </p:nvPr>
            </p:nvSpPr>
            <p:spPr/>
            <p:txBody>
              <a:bodyPr/>
              <a:lstStyle/>
              <a:p>
                <a:r>
                  <a:rPr lang="ja-JP" altLang="en-US" dirty="0" smtClean="0"/>
                  <a:t>減衰</a:t>
                </a:r>
                <a:r>
                  <a:rPr lang="ja-JP" altLang="en-US" dirty="0"/>
                  <a:t>振動の周期</a:t>
                </a:r>
                <a:r>
                  <a:rPr lang="ja-JP" altLang="en-US" dirty="0" smtClean="0"/>
                  <a:t>を</a:t>
                </a:r>
                <a14:m>
                  <m:oMath xmlns:m="http://schemas.openxmlformats.org/officeDocument/2006/math">
                    <m:sSub>
                      <m:sSubPr>
                        <m:ctrlPr>
                          <a:rPr lang="en-US" altLang="ja-JP" i="1" dirty="0">
                            <a:latin typeface="Cambria Math" panose="02040503050406030204" pitchFamily="18" charset="0"/>
                          </a:rPr>
                        </m:ctrlPr>
                      </m:sSubPr>
                      <m:e>
                        <m:r>
                          <a:rPr lang="en-US" altLang="ja-JP" i="1" dirty="0" smtClean="0">
                            <a:latin typeface="Cambria Math" panose="02040503050406030204" pitchFamily="18" charset="0"/>
                          </a:rPr>
                          <m:t>𝑇</m:t>
                        </m:r>
                      </m:e>
                      <m:sub>
                        <m:r>
                          <a:rPr lang="en-US" altLang="ja-JP" b="0" i="1" dirty="0" smtClean="0">
                            <a:latin typeface="Cambria Math" panose="02040503050406030204" pitchFamily="18" charset="0"/>
                          </a:rPr>
                          <m:t>2</m:t>
                        </m:r>
                      </m:sub>
                    </m:sSub>
                  </m:oMath>
                </a14:m>
                <a:r>
                  <a:rPr lang="ja-JP" altLang="en-US" dirty="0" smtClean="0"/>
                  <a:t>と</a:t>
                </a:r>
                <a:r>
                  <a:rPr lang="ja-JP" altLang="en-US" dirty="0"/>
                  <a:t>し、</a:t>
                </a:r>
                <a:r>
                  <a:rPr lang="ja-JP" altLang="en-US" dirty="0" smtClean="0"/>
                  <a:t>時刻</a:t>
                </a:r>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𝑡</m:t>
                        </m:r>
                      </m:e>
                      <m:sub>
                        <m:r>
                          <a:rPr lang="en-US" altLang="ja-JP" b="0" i="1" dirty="0" smtClean="0">
                            <a:latin typeface="Cambria Math" panose="02040503050406030204" pitchFamily="18" charset="0"/>
                          </a:rPr>
                          <m:t>1</m:t>
                        </m:r>
                      </m:sub>
                    </m:sSub>
                  </m:oMath>
                </a14:m>
                <a:r>
                  <a:rPr lang="ja-JP" altLang="en-US" dirty="0" smtClean="0"/>
                  <a:t>と時刻</a:t>
                </a:r>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𝑡</m:t>
                        </m:r>
                      </m:e>
                      <m:sub>
                        <m:r>
                          <a:rPr lang="en-US" altLang="ja-JP" i="1" dirty="0" smtClean="0">
                            <a:latin typeface="Cambria Math" panose="02040503050406030204" pitchFamily="18" charset="0"/>
                          </a:rPr>
                          <m:t>2</m:t>
                        </m:r>
                      </m:sub>
                    </m:sSub>
                  </m:oMath>
                </a14:m>
                <a:r>
                  <a:rPr lang="en-US" altLang="ja-JP" dirty="0" smtClean="0"/>
                  <a:t> </a:t>
                </a:r>
                <a:r>
                  <a:rPr lang="en-US" altLang="ja-JP" dirty="0"/>
                  <a:t>= </a:t>
                </a:r>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𝑡</m:t>
                        </m:r>
                      </m:e>
                      <m:sub>
                        <m:r>
                          <a:rPr lang="en-US" altLang="ja-JP" i="1" dirty="0" smtClean="0">
                            <a:latin typeface="Cambria Math" panose="02040503050406030204" pitchFamily="18" charset="0"/>
                          </a:rPr>
                          <m:t>1</m:t>
                        </m:r>
                      </m:sub>
                    </m:sSub>
                  </m:oMath>
                </a14:m>
                <a:r>
                  <a:rPr lang="en-US" altLang="ja-JP" dirty="0" smtClean="0"/>
                  <a:t>+</a:t>
                </a:r>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𝑇</m:t>
                        </m:r>
                      </m:e>
                      <m:sub>
                        <m:r>
                          <a:rPr lang="en-US" altLang="ja-JP" i="1" dirty="0" smtClean="0">
                            <a:latin typeface="Cambria Math" panose="02040503050406030204" pitchFamily="18" charset="0"/>
                          </a:rPr>
                          <m:t>2</m:t>
                        </m:r>
                      </m:sub>
                    </m:sSub>
                  </m:oMath>
                </a14:m>
                <a:r>
                  <a:rPr lang="ja-JP" altLang="en-US" dirty="0" smtClean="0"/>
                  <a:t>に</a:t>
                </a:r>
                <a:r>
                  <a:rPr lang="ja-JP" altLang="en-US" dirty="0"/>
                  <a:t>おいて</a:t>
                </a:r>
                <a:r>
                  <a:rPr lang="ja-JP" altLang="en-US" dirty="0" smtClean="0"/>
                  <a:t>波形</a:t>
                </a:r>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𝑦</m:t>
                        </m:r>
                      </m:e>
                      <m:sub>
                        <m:r>
                          <a:rPr lang="en-US" altLang="ja-JP" i="1" dirty="0" smtClean="0">
                            <a:latin typeface="Cambria Math" panose="02040503050406030204" pitchFamily="18" charset="0"/>
                          </a:rPr>
                          <m:t>2</m:t>
                        </m:r>
                      </m:sub>
                    </m:sSub>
                    <m:r>
                      <a:rPr lang="en-US" altLang="ja-JP" b="0" i="0" dirty="0" smtClean="0">
                        <a:latin typeface="Cambria Math" panose="02040503050406030204" pitchFamily="18" charset="0"/>
                      </a:rPr>
                      <m:t>(</m:t>
                    </m:r>
                    <m:r>
                      <m:rPr>
                        <m:sty m:val="p"/>
                      </m:rPr>
                      <a:rPr lang="en-US" altLang="ja-JP" b="0" i="0" dirty="0" smtClean="0">
                        <a:latin typeface="Cambria Math" panose="02040503050406030204" pitchFamily="18" charset="0"/>
                      </a:rPr>
                      <m:t>t</m:t>
                    </m:r>
                    <m:r>
                      <a:rPr lang="en-US" altLang="ja-JP" b="0" i="0" dirty="0" smtClean="0">
                        <a:latin typeface="Cambria Math" panose="02040503050406030204" pitchFamily="18" charset="0"/>
                      </a:rPr>
                      <m:t>)</m:t>
                    </m:r>
                  </m:oMath>
                </a14:m>
                <a:r>
                  <a:rPr lang="en-US" altLang="ja-JP" dirty="0" smtClean="0"/>
                  <a:t> </a:t>
                </a:r>
                <a:r>
                  <a:rPr lang="ja-JP" altLang="en-US" dirty="0" smtClean="0"/>
                  <a:t>の</a:t>
                </a:r>
                <a:r>
                  <a:rPr lang="ja-JP" altLang="en-US" dirty="0"/>
                  <a:t>山が隣合うものとする</a:t>
                </a:r>
                <a:r>
                  <a:rPr lang="ja-JP" altLang="en-US" dirty="0" smtClean="0"/>
                  <a:t>。</a:t>
                </a:r>
                <a:endParaRPr lang="en-US" altLang="ja-JP" dirty="0" smtClean="0"/>
              </a:p>
              <a:p>
                <a:endParaRPr lang="en-US" altLang="ja-JP" dirty="0" smtClean="0"/>
              </a:p>
              <a:p>
                <a:endParaRPr lang="en-US" altLang="ja-JP" dirty="0" smtClean="0"/>
              </a:p>
            </p:txBody>
          </p:sp>
        </mc:Choice>
        <mc:Fallback xmlns="">
          <p:sp>
            <p:nvSpPr>
              <p:cNvPr id="4" name="コンテンツ プレースホルダー 3"/>
              <p:cNvSpPr>
                <a:spLocks noGrp="1" noRot="1" noChangeAspect="1" noMove="1" noResize="1" noEditPoints="1" noAdjustHandles="1" noChangeArrowheads="1" noChangeShapeType="1" noTextEdit="1"/>
              </p:cNvSpPr>
              <p:nvPr>
                <p:ph idx="1"/>
              </p:nvPr>
            </p:nvSpPr>
            <p:spPr>
              <a:blipFill>
                <a:blip r:embed="rId2"/>
                <a:stretch>
                  <a:fillRect l="-1200" t="-2093"/>
                </a:stretch>
              </a:blipFill>
            </p:spPr>
            <p:txBody>
              <a:bodyPr/>
              <a:lstStyle/>
              <a:p>
                <a:r>
                  <a:rPr lang="ja-JP" altLang="en-US">
                    <a:noFill/>
                  </a:rPr>
                  <a:t> </a:t>
                </a:r>
              </a:p>
            </p:txBody>
          </p:sp>
        </mc:Fallback>
      </mc:AlternateContent>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l="33677" t="655" r="248" b="-655"/>
          <a:stretch/>
        </p:blipFill>
        <p:spPr>
          <a:xfrm>
            <a:off x="2412787" y="2548791"/>
            <a:ext cx="4086053" cy="3521117"/>
          </a:xfrm>
          <a:prstGeom prst="rect">
            <a:avLst/>
          </a:prstGeom>
        </p:spPr>
      </p:pic>
      <p:sp>
        <p:nvSpPr>
          <p:cNvPr id="2" name="正方形/長方形 1"/>
          <p:cNvSpPr/>
          <p:nvPr/>
        </p:nvSpPr>
        <p:spPr>
          <a:xfrm>
            <a:off x="4656525" y="3250346"/>
            <a:ext cx="476410" cy="72998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6" name="正方形/長方形 5"/>
          <p:cNvSpPr/>
          <p:nvPr/>
        </p:nvSpPr>
        <p:spPr>
          <a:xfrm>
            <a:off x="5669536" y="3429000"/>
            <a:ext cx="476410" cy="72998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 name="テキスト ボックス 6"/>
              <p:cNvSpPr txBox="1"/>
              <p:nvPr/>
            </p:nvSpPr>
            <p:spPr>
              <a:xfrm>
                <a:off x="4190359" y="3424660"/>
                <a:ext cx="5455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𝑡</m:t>
                          </m:r>
                        </m:e>
                        <m:sub>
                          <m:r>
                            <a:rPr kumimoji="1" lang="en-US" altLang="ja-JP" b="0" i="1" smtClean="0">
                              <a:latin typeface="Cambria Math" panose="02040503050406030204" pitchFamily="18" charset="0"/>
                            </a:rPr>
                            <m:t>1</m:t>
                          </m:r>
                        </m:sub>
                      </m:sSub>
                    </m:oMath>
                  </m:oMathPara>
                </a14:m>
                <a:endParaRPr kumimoji="1" lang="ja-JP" altLang="en-US" dirty="0"/>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4190359" y="3424660"/>
                <a:ext cx="545567" cy="36933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p:cNvSpPr txBox="1"/>
              <p:nvPr/>
            </p:nvSpPr>
            <p:spPr>
              <a:xfrm>
                <a:off x="5240155" y="3722448"/>
                <a:ext cx="5455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𝑡</m:t>
                          </m:r>
                        </m:e>
                        <m:sub>
                          <m:r>
                            <a:rPr kumimoji="1" lang="en-US" altLang="ja-JP" b="0" i="1" smtClean="0">
                              <a:latin typeface="Cambria Math" panose="02040503050406030204" pitchFamily="18" charset="0"/>
                            </a:rPr>
                            <m:t>2</m:t>
                          </m:r>
                        </m:sub>
                      </m:sSub>
                    </m:oMath>
                  </m:oMathPara>
                </a14:m>
                <a:endParaRPr kumimoji="1" lang="ja-JP" altLang="en-US" dirty="0"/>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5240155" y="3722448"/>
                <a:ext cx="545567" cy="369332"/>
              </a:xfrm>
              <a:prstGeom prst="rect">
                <a:avLst/>
              </a:prstGeom>
              <a:blipFill>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155417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J</a:t>
            </a:r>
            <a:r>
              <a:rPr kumimoji="1" lang="ja-JP" altLang="en-US" dirty="0" smtClean="0"/>
              <a:t>と</a:t>
            </a:r>
            <a:r>
              <a:rPr kumimoji="1" lang="en-US" altLang="ja-JP" dirty="0" smtClean="0"/>
              <a:t>c</a:t>
            </a:r>
            <a:r>
              <a:rPr kumimoji="1" lang="ja-JP" altLang="en-US" dirty="0" smtClean="0"/>
              <a:t>の測定</a:t>
            </a:r>
            <a:endParaRPr kumimoji="1" lang="ja-JP" altLang="en-US" dirty="0"/>
          </a:p>
        </p:txBody>
      </p:sp>
      <p:sp>
        <p:nvSpPr>
          <p:cNvPr id="4" name="コンテンツ プレースホルダー 3"/>
          <p:cNvSpPr>
            <a:spLocks noGrp="1"/>
          </p:cNvSpPr>
          <p:nvPr>
            <p:ph idx="1"/>
          </p:nvPr>
        </p:nvSpPr>
        <p:spPr/>
        <p:txBody>
          <a:bodyPr/>
          <a:lstStyle/>
          <a:p>
            <a:r>
              <a:rPr lang="ja-JP" altLang="en-US" dirty="0" smtClean="0"/>
              <a:t>この</a:t>
            </a:r>
            <a:r>
              <a:rPr lang="ja-JP" altLang="en-US" dirty="0"/>
              <a:t>ときの振幅の</a:t>
            </a:r>
            <a:r>
              <a:rPr lang="ja-JP" altLang="en-US" dirty="0" smtClean="0"/>
              <a:t>減衰比は</a:t>
            </a:r>
            <a:endParaRPr lang="en-US" altLang="ja-JP" dirty="0" smtClean="0"/>
          </a:p>
          <a:p>
            <a:endParaRPr lang="en-US" altLang="ja-JP" dirty="0"/>
          </a:p>
          <a:p>
            <a:endParaRPr lang="en-US" altLang="ja-JP" dirty="0" smtClean="0"/>
          </a:p>
          <a:p>
            <a:endParaRPr lang="en-US" altLang="ja-JP" dirty="0" smtClean="0"/>
          </a:p>
          <a:p>
            <a:r>
              <a:rPr lang="ja-JP" altLang="en-US" dirty="0" smtClean="0"/>
              <a:t>ただし、</a:t>
            </a:r>
            <a:endParaRPr lang="en-US" altLang="ja-JP" dirty="0" smtClean="0"/>
          </a:p>
          <a:p>
            <a:endParaRPr lang="en-US" altLang="ja-JP" dirty="0"/>
          </a:p>
          <a:p>
            <a:pPr marL="0" indent="0">
              <a:buNone/>
            </a:pPr>
            <a:endParaRPr lang="en-US" altLang="ja-JP" dirty="0"/>
          </a:p>
          <a:p>
            <a:r>
              <a:rPr lang="ja-JP" altLang="en-US" dirty="0" smtClean="0"/>
              <a:t>また、</a:t>
            </a:r>
            <a:endParaRPr lang="en-US" altLang="ja-JP" dirty="0" smtClean="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5401" y="2334508"/>
            <a:ext cx="2450000" cy="707143"/>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549" y="3645553"/>
            <a:ext cx="2028572" cy="742857"/>
          </a:xfrm>
          <a:prstGeom prst="rect">
            <a:avLst/>
          </a:prstGeom>
        </p:spPr>
      </p:pic>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5399" y="4992314"/>
            <a:ext cx="2178572" cy="750000"/>
          </a:xfrm>
          <a:prstGeom prst="rect">
            <a:avLst/>
          </a:prstGeom>
        </p:spPr>
      </p:pic>
    </p:spTree>
    <p:extLst>
      <p:ext uri="{BB962C8B-B14F-4D97-AF65-F5344CB8AC3E}">
        <p14:creationId xmlns:p14="http://schemas.microsoft.com/office/powerpoint/2010/main" val="2185834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J</a:t>
            </a:r>
            <a:r>
              <a:rPr kumimoji="1" lang="ja-JP" altLang="en-US" dirty="0" smtClean="0"/>
              <a:t>と</a:t>
            </a:r>
            <a:r>
              <a:rPr kumimoji="1" lang="en-US" altLang="ja-JP" dirty="0" smtClean="0"/>
              <a:t>c</a:t>
            </a:r>
            <a:r>
              <a:rPr kumimoji="1" lang="ja-JP" altLang="en-US" dirty="0" smtClean="0"/>
              <a:t>の測定</a:t>
            </a:r>
            <a:endParaRPr kumimoji="1" lang="ja-JP" altLang="en-US" dirty="0"/>
          </a:p>
        </p:txBody>
      </p:sp>
      <p:sp>
        <p:nvSpPr>
          <p:cNvPr id="4" name="コンテンツ プレースホルダー 3"/>
          <p:cNvSpPr>
            <a:spLocks noGrp="1"/>
          </p:cNvSpPr>
          <p:nvPr>
            <p:ph idx="1"/>
          </p:nvPr>
        </p:nvSpPr>
        <p:spPr/>
        <p:txBody>
          <a:bodyPr/>
          <a:lstStyle/>
          <a:p>
            <a:r>
              <a:rPr lang="ja-JP" altLang="en-US" dirty="0" smtClean="0"/>
              <a:t>したがって、</a:t>
            </a:r>
            <a:r>
              <a:rPr lang="en-US" altLang="ja-JP" dirty="0" smtClean="0"/>
              <a:t>J</a:t>
            </a:r>
            <a:r>
              <a:rPr lang="ja-JP" altLang="en-US" dirty="0" smtClean="0"/>
              <a:t>と</a:t>
            </a:r>
            <a:r>
              <a:rPr lang="ja-JP" altLang="en-US" dirty="0" err="1" smtClean="0"/>
              <a:t>ｃ</a:t>
            </a:r>
            <a:r>
              <a:rPr lang="ja-JP" altLang="en-US" dirty="0" smtClean="0"/>
              <a:t>は</a:t>
            </a:r>
            <a:endParaRPr lang="en-US" altLang="ja-JP" dirty="0" smtClean="0"/>
          </a:p>
          <a:p>
            <a:endParaRPr lang="en-US" altLang="ja-JP" dirty="0" smtClean="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7851" y="2861165"/>
            <a:ext cx="2600000" cy="1478572"/>
          </a:xfrm>
          <a:prstGeom prst="rect">
            <a:avLst/>
          </a:prstGeom>
        </p:spPr>
      </p:pic>
    </p:spTree>
    <p:extLst>
      <p:ext uri="{BB962C8B-B14F-4D97-AF65-F5344CB8AC3E}">
        <p14:creationId xmlns:p14="http://schemas.microsoft.com/office/powerpoint/2010/main" val="12555556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M</a:t>
            </a:r>
            <a:r>
              <a:rPr kumimoji="1" lang="ja-JP" altLang="en-US" dirty="0" smtClean="0"/>
              <a:t>と</a:t>
            </a:r>
            <a:r>
              <a:rPr kumimoji="1" lang="en-US" altLang="ja-JP" dirty="0" smtClean="0"/>
              <a:t>f</a:t>
            </a:r>
            <a:r>
              <a:rPr kumimoji="1" lang="ja-JP" altLang="en-US" dirty="0" smtClean="0"/>
              <a:t>の測定（ステップ応答による測定法）</a:t>
            </a:r>
            <a:endParaRPr kumimoji="1" lang="ja-JP" altLang="en-US" dirty="0"/>
          </a:p>
        </p:txBody>
      </p:sp>
      <p:sp>
        <p:nvSpPr>
          <p:cNvPr id="4" name="コンテンツ プレースホルダー 3"/>
          <p:cNvSpPr>
            <a:spLocks noGrp="1"/>
          </p:cNvSpPr>
          <p:nvPr>
            <p:ph idx="1"/>
          </p:nvPr>
        </p:nvSpPr>
        <p:spPr/>
        <p:txBody>
          <a:bodyPr/>
          <a:lstStyle/>
          <a:p>
            <a:r>
              <a:rPr lang="ja-JP" altLang="en-US" dirty="0"/>
              <a:t>台車をアンプ・</a:t>
            </a:r>
            <a:r>
              <a:rPr lang="ja-JP" altLang="en-US" dirty="0" smtClean="0"/>
              <a:t>モータ・</a:t>
            </a:r>
            <a:r>
              <a:rPr lang="ja-JP" altLang="en-US" dirty="0"/>
              <a:t>ベルト・台車系の等価質量と等価摩擦係数とし</a:t>
            </a:r>
            <a:r>
              <a:rPr lang="ja-JP" altLang="en-US" dirty="0" smtClean="0"/>
              <a:t>、台車</a:t>
            </a:r>
            <a:r>
              <a:rPr lang="ja-JP" altLang="en-US" dirty="0"/>
              <a:t>のステップ応答を測定すること</a:t>
            </a:r>
            <a:r>
              <a:rPr lang="ja-JP" altLang="en-US" dirty="0" smtClean="0"/>
              <a:t>で</a:t>
            </a:r>
            <a:r>
              <a:rPr lang="en-US" altLang="ja-JP" dirty="0" smtClean="0"/>
              <a:t>M</a:t>
            </a:r>
            <a:r>
              <a:rPr lang="ja-JP" altLang="en-US" dirty="0" smtClean="0"/>
              <a:t>と</a:t>
            </a:r>
            <a:r>
              <a:rPr lang="en-US" altLang="ja-JP" dirty="0"/>
              <a:t>f</a:t>
            </a:r>
            <a:r>
              <a:rPr lang="ja-JP" altLang="en-US" dirty="0" smtClean="0"/>
              <a:t>を決定する</a:t>
            </a:r>
            <a:endParaRPr lang="en-US" altLang="ja-JP" dirty="0" smtClean="0"/>
          </a:p>
          <a:p>
            <a:r>
              <a:rPr lang="ja-JP" altLang="en-US" dirty="0" smtClean="0"/>
              <a:t>振子は台車から取り外す</a:t>
            </a:r>
            <a:endParaRPr lang="en-US" altLang="ja-JP" dirty="0" smtClean="0"/>
          </a:p>
          <a:p>
            <a:r>
              <a:rPr lang="ja-JP" altLang="en-US" dirty="0" smtClean="0"/>
              <a:t>運動方程式は</a:t>
            </a:r>
            <a:endParaRPr lang="en-US" altLang="ja-JP" dirty="0" smtClean="0"/>
          </a:p>
          <a:p>
            <a:endParaRPr lang="en-US" altLang="ja-JP" dirty="0"/>
          </a:p>
          <a:p>
            <a:r>
              <a:rPr lang="en-US" altLang="ja-JP" dirty="0" smtClean="0"/>
              <a:t>u</a:t>
            </a:r>
            <a:r>
              <a:rPr lang="ja-JP" altLang="en-US" dirty="0" smtClean="0"/>
              <a:t>から</a:t>
            </a:r>
            <a:r>
              <a:rPr lang="en-US" altLang="ja-JP" dirty="0" smtClean="0"/>
              <a:t>r </a:t>
            </a:r>
            <a:r>
              <a:rPr lang="ja-JP" altLang="en-US" dirty="0" err="1" smtClean="0"/>
              <a:t>までの</a:t>
            </a:r>
            <a:r>
              <a:rPr lang="ja-JP" altLang="en-US" dirty="0"/>
              <a:t>伝達</a:t>
            </a:r>
            <a:r>
              <a:rPr lang="ja-JP" altLang="en-US" dirty="0" smtClean="0"/>
              <a:t>関数</a:t>
            </a:r>
            <a:r>
              <a:rPr lang="en-US" altLang="ja-JP" dirty="0" smtClean="0"/>
              <a:t>G</a:t>
            </a:r>
            <a:r>
              <a:rPr lang="ja-JP" altLang="en-US" dirty="0" smtClean="0"/>
              <a:t>は</a:t>
            </a:r>
            <a:endParaRPr lang="en-US" altLang="ja-JP" dirty="0" smtClean="0"/>
          </a:p>
          <a:p>
            <a:endParaRPr kumimoji="1" lang="en-US" altLang="ja-JP" dirty="0" smtClean="0"/>
          </a:p>
          <a:p>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2201" y="3661800"/>
            <a:ext cx="1850000" cy="264286"/>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0099" y="4737142"/>
            <a:ext cx="2257143" cy="685715"/>
          </a:xfrm>
          <a:prstGeom prst="rect">
            <a:avLst/>
          </a:prstGeom>
        </p:spPr>
      </p:pic>
    </p:spTree>
    <p:extLst>
      <p:ext uri="{BB962C8B-B14F-4D97-AF65-F5344CB8AC3E}">
        <p14:creationId xmlns:p14="http://schemas.microsoft.com/office/powerpoint/2010/main" val="39268156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pPr rtl="0" eaLnBrk="1" latinLnBrk="0" hangingPunct="1"/>
            <a:r>
              <a:rPr lang="en-US" altLang="ja-JP" dirty="0" smtClean="0"/>
              <a:t>M</a:t>
            </a:r>
            <a:r>
              <a:rPr lang="ja-JP" altLang="en-US" dirty="0" smtClean="0"/>
              <a:t>と</a:t>
            </a:r>
            <a:r>
              <a:rPr lang="en-US" altLang="ja-JP" dirty="0" smtClean="0"/>
              <a:t>f</a:t>
            </a:r>
            <a:r>
              <a:rPr lang="ja-JP" altLang="en-US" dirty="0" smtClean="0"/>
              <a:t>の測定（ステップ応答による測定法）</a:t>
            </a:r>
            <a:endParaRPr lang="ja-JP" altLang="ja-JP" dirty="0" smtClean="0">
              <a:effectLst/>
            </a:endParaRPr>
          </a:p>
        </p:txBody>
      </p:sp>
      <mc:AlternateContent xmlns:mc="http://schemas.openxmlformats.org/markup-compatibility/2006" xmlns:a14="http://schemas.microsoft.com/office/drawing/2010/main">
        <mc:Choice Requires="a14">
          <p:sp>
            <p:nvSpPr>
              <p:cNvPr id="4" name="コンテンツ プレースホルダー 3"/>
              <p:cNvSpPr>
                <a:spLocks noGrp="1"/>
              </p:cNvSpPr>
              <p:nvPr>
                <p:ph idx="1"/>
              </p:nvPr>
            </p:nvSpPr>
            <p:spPr/>
            <p:txBody>
              <a:bodyPr/>
              <a:lstStyle/>
              <a:p>
                <a:r>
                  <a:rPr lang="ja-JP" altLang="en-US" dirty="0" smtClean="0"/>
                  <a:t>ただし、</a:t>
                </a:r>
                <a:endParaRPr lang="en-US" altLang="ja-JP" dirty="0" smtClean="0"/>
              </a:p>
              <a:p>
                <a:endParaRPr lang="en-US" altLang="ja-JP" dirty="0"/>
              </a:p>
              <a:p>
                <a:endParaRPr lang="en-US" altLang="ja-JP" dirty="0" smtClean="0"/>
              </a:p>
              <a:p>
                <a:r>
                  <a:rPr lang="ja-JP" altLang="en-US" dirty="0" smtClean="0"/>
                  <a:t>初期状態を</a:t>
                </a:r>
                <a:r>
                  <a:rPr lang="en-US" altLang="ja-JP" dirty="0" smtClean="0"/>
                  <a:t>0</a:t>
                </a:r>
                <a:r>
                  <a:rPr lang="ja-JP" altLang="en-US" dirty="0" smtClean="0"/>
                  <a:t>とするとき、このステップ応答は</a:t>
                </a:r>
                <a:endParaRPr lang="en-US" altLang="ja-JP" dirty="0"/>
              </a:p>
              <a:p>
                <a:endParaRPr lang="en-US" altLang="ja-JP" dirty="0" smtClean="0"/>
              </a:p>
              <a:p>
                <a:endParaRPr lang="en-US" altLang="ja-JP" dirty="0"/>
              </a:p>
              <a:p>
                <a:endParaRPr lang="en-US" altLang="ja-JP" dirty="0" smtClean="0"/>
              </a:p>
              <a:p>
                <a:r>
                  <a:rPr lang="ja-JP" altLang="en-US" dirty="0"/>
                  <a:t>ただし、</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𝑈</m:t>
                        </m:r>
                      </m:e>
                      <m:sub>
                        <m:r>
                          <a:rPr lang="en-US" altLang="ja-JP" i="1">
                            <a:latin typeface="Cambria Math" panose="02040503050406030204" pitchFamily="18" charset="0"/>
                          </a:rPr>
                          <m:t>0</m:t>
                        </m:r>
                      </m:sub>
                    </m:sSub>
                  </m:oMath>
                </a14:m>
                <a:r>
                  <a:rPr lang="ja-JP" altLang="en-US" dirty="0"/>
                  <a:t>はステップの</a:t>
                </a:r>
                <a:r>
                  <a:rPr lang="ja-JP" altLang="en-US" dirty="0" smtClean="0"/>
                  <a:t>高さ</a:t>
                </a:r>
                <a:endParaRPr lang="en-US" altLang="ja-JP" dirty="0" smtClean="0"/>
              </a:p>
              <a:p>
                <a:endParaRPr lang="en-US" altLang="ja-JP" dirty="0"/>
              </a:p>
              <a:p>
                <a:endParaRPr lang="en-US" altLang="ja-JP" dirty="0"/>
              </a:p>
              <a:p>
                <a:endParaRPr lang="en-US" altLang="ja-JP" dirty="0" smtClean="0"/>
              </a:p>
            </p:txBody>
          </p:sp>
        </mc:Choice>
        <mc:Fallback xmlns="">
          <p:sp>
            <p:nvSpPr>
              <p:cNvPr id="4" name="コンテンツ プレースホルダー 3"/>
              <p:cNvSpPr>
                <a:spLocks noGrp="1" noRot="1" noChangeAspect="1" noMove="1" noResize="1" noEditPoints="1" noAdjustHandles="1" noChangeArrowheads="1" noChangeShapeType="1" noTextEdit="1"/>
              </p:cNvSpPr>
              <p:nvPr>
                <p:ph idx="1"/>
              </p:nvPr>
            </p:nvSpPr>
            <p:spPr>
              <a:blipFill>
                <a:blip r:embed="rId2"/>
                <a:stretch>
                  <a:fillRect l="-1200" t="-1872"/>
                </a:stretch>
              </a:blipFill>
            </p:spPr>
            <p:txBody>
              <a:bodyPr/>
              <a:lstStyle/>
              <a:p>
                <a:r>
                  <a:rPr lang="ja-JP" altLang="en-US">
                    <a:noFill/>
                  </a:rPr>
                  <a:t> </a:t>
                </a:r>
              </a:p>
            </p:txBody>
          </p:sp>
        </mc:Fallback>
      </mc:AlternateContent>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7459" y="2141997"/>
            <a:ext cx="2207143" cy="664286"/>
          </a:xfrm>
          <a:prstGeom prst="rect">
            <a:avLst/>
          </a:prstGeom>
        </p:spPr>
      </p:pic>
      <p:pic>
        <p:nvPicPr>
          <p:cNvPr id="10" name="図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7459" y="3631693"/>
            <a:ext cx="3557143" cy="535715"/>
          </a:xfrm>
          <a:prstGeom prst="rect">
            <a:avLst/>
          </a:prstGeom>
        </p:spPr>
      </p:pic>
    </p:spTree>
    <p:extLst>
      <p:ext uri="{BB962C8B-B14F-4D97-AF65-F5344CB8AC3E}">
        <p14:creationId xmlns:p14="http://schemas.microsoft.com/office/powerpoint/2010/main" val="39135243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M</a:t>
            </a:r>
            <a:r>
              <a:rPr kumimoji="1" lang="ja-JP" altLang="en-US" dirty="0" smtClean="0"/>
              <a:t>と</a:t>
            </a:r>
            <a:r>
              <a:rPr kumimoji="1" lang="en-US" altLang="ja-JP" dirty="0" smtClean="0"/>
              <a:t>f</a:t>
            </a:r>
            <a:r>
              <a:rPr kumimoji="1" lang="ja-JP" altLang="en-US" dirty="0" smtClean="0"/>
              <a:t>の測定（ステップ応答による測定法）</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3"/>
              <p:cNvSpPr>
                <a:spLocks noGrp="1"/>
              </p:cNvSpPr>
              <p:nvPr>
                <p:ph idx="1"/>
              </p:nvPr>
            </p:nvSpPr>
            <p:spPr/>
            <p:txBody>
              <a:bodyPr>
                <a:normAutofit/>
              </a:bodyPr>
              <a:lstStyle/>
              <a:p>
                <a:r>
                  <a:rPr lang="ja-JP" altLang="en-US" dirty="0" smtClean="0"/>
                  <a:t>先ほどの式において</a:t>
                </a:r>
                <a14:m>
                  <m:oMath xmlns:m="http://schemas.openxmlformats.org/officeDocument/2006/math">
                    <m:r>
                      <a:rPr lang="en-US" altLang="ja-JP" b="0" i="1" smtClean="0">
                        <a:latin typeface="Cambria Math" panose="02040503050406030204" pitchFamily="18" charset="0"/>
                      </a:rPr>
                      <m:t>𝑡</m:t>
                    </m:r>
                    <m:r>
                      <a:rPr lang="ja-JP" altLang="en-US" i="1">
                        <a:latin typeface="Cambria Math" panose="02040503050406030204" pitchFamily="18" charset="0"/>
                      </a:rPr>
                      <m:t>→</m:t>
                    </m:r>
                    <m:r>
                      <a:rPr lang="ja-JP" altLang="en-US" i="1" smtClean="0">
                        <a:latin typeface="Cambria Math" panose="02040503050406030204" pitchFamily="18" charset="0"/>
                      </a:rPr>
                      <m:t>∞</m:t>
                    </m:r>
                  </m:oMath>
                </a14:m>
                <a:r>
                  <a:rPr kumimoji="1" lang="ja-JP" altLang="en-US" dirty="0" smtClean="0"/>
                  <a:t>とすれば</a:t>
                </a:r>
                <a:endParaRPr kumimoji="1" lang="en-US" altLang="ja-JP" dirty="0" smtClean="0"/>
              </a:p>
              <a:p>
                <a:endParaRPr lang="en-US" altLang="ja-JP" dirty="0"/>
              </a:p>
              <a:p>
                <a:pPr marL="0" indent="0">
                  <a:buNone/>
                </a:pPr>
                <a:r>
                  <a:rPr kumimoji="1" lang="ja-JP" altLang="en-US" dirty="0" smtClean="0"/>
                  <a:t>　　　　　　　　　　　　　　　　　　　　　　　　　</a:t>
                </a:r>
                <a:endParaRPr kumimoji="1" lang="en-US" altLang="ja-JP" dirty="0" smtClean="0"/>
              </a:p>
              <a:p>
                <a:pPr marL="0" indent="0">
                  <a:buNone/>
                </a:pPr>
                <a:r>
                  <a:rPr lang="ja-JP" altLang="en-US" dirty="0"/>
                  <a:t>　</a:t>
                </a:r>
                <a:r>
                  <a:rPr lang="ja-JP" altLang="en-US" dirty="0" smtClean="0"/>
                  <a:t>　　　　　　　　　　　　　　　　　　　　　　　　</a:t>
                </a:r>
                <a:endParaRPr lang="en-US" altLang="ja-JP" dirty="0" smtClean="0"/>
              </a:p>
              <a:p>
                <a:pPr marL="0" indent="0">
                  <a:buNone/>
                </a:pPr>
                <a:r>
                  <a:rPr lang="en-US" altLang="ja-JP" dirty="0"/>
                  <a:t>	</a:t>
                </a:r>
                <a:r>
                  <a:rPr lang="en-US" altLang="ja-JP" dirty="0" smtClean="0"/>
                  <a:t>					</a:t>
                </a:r>
                <a:r>
                  <a:rPr lang="ja-JP" altLang="en-US" dirty="0" smtClean="0"/>
                  <a:t>左図を参考に</a:t>
                </a:r>
                <a:endParaRPr lang="en-US" altLang="ja-JP" dirty="0" smtClean="0"/>
              </a:p>
              <a:p>
                <a:pPr marL="0" indent="0">
                  <a:buNone/>
                </a:pPr>
                <a:r>
                  <a:rPr kumimoji="1" lang="ja-JP" altLang="en-US" dirty="0"/>
                  <a:t>　</a:t>
                </a:r>
                <a:r>
                  <a:rPr kumimoji="1" lang="ja-JP" altLang="en-US" dirty="0" smtClean="0"/>
                  <a:t>　　　　　　　　　　　　　　　　　　　　　　　　</a:t>
                </a:r>
                <a:r>
                  <a:rPr kumimoji="1" lang="en-US" altLang="ja-JP" dirty="0" smtClean="0"/>
                  <a:t>K</a:t>
                </a:r>
                <a:r>
                  <a:rPr kumimoji="1" lang="ja-JP" altLang="en-US" dirty="0" smtClean="0"/>
                  <a:t>と</a:t>
                </a:r>
                <a:r>
                  <a:rPr kumimoji="1" lang="en-US" altLang="ja-JP" dirty="0" smtClean="0"/>
                  <a:t>T</a:t>
                </a:r>
                <a:r>
                  <a:rPr lang="ja-JP" altLang="en-US" dirty="0" smtClean="0"/>
                  <a:t>を求める</a:t>
                </a:r>
                <a:endParaRPr kumimoji="1" lang="en-US" altLang="ja-JP" dirty="0" smtClean="0"/>
              </a:p>
              <a:p>
                <a:pPr marL="0" indent="0">
                  <a:buNone/>
                </a:pPr>
                <a:r>
                  <a:rPr lang="ja-JP" altLang="en-US" dirty="0" smtClean="0"/>
                  <a:t>　　　　　　　　　　　　　　　　　　　　　　　　　</a:t>
                </a:r>
                <a:endParaRPr lang="en-US" altLang="ja-JP" dirty="0"/>
              </a:p>
              <a:p>
                <a:pPr marL="0" indent="0">
                  <a:buNone/>
                </a:pPr>
                <a:endParaRPr kumimoji="1" lang="en-US" altLang="ja-JP" dirty="0" smtClean="0"/>
              </a:p>
              <a:p>
                <a:pPr marL="0" indent="0">
                  <a:buNone/>
                </a:pPr>
                <a:endParaRPr kumimoji="1" lang="ja-JP" altLang="en-US" dirty="0"/>
              </a:p>
            </p:txBody>
          </p:sp>
        </mc:Choice>
        <mc:Fallback xmlns="">
          <p:sp>
            <p:nvSpPr>
              <p:cNvPr id="4" name="コンテンツ プレースホルダー 3"/>
              <p:cNvSpPr>
                <a:spLocks noGrp="1" noRot="1" noChangeAspect="1" noMove="1" noResize="1" noEditPoints="1" noAdjustHandles="1" noChangeArrowheads="1" noChangeShapeType="1" noTextEdit="1"/>
              </p:cNvSpPr>
              <p:nvPr>
                <p:ph idx="1"/>
              </p:nvPr>
            </p:nvSpPr>
            <p:spPr>
              <a:blipFill>
                <a:blip r:embed="rId2"/>
                <a:stretch>
                  <a:fillRect l="-1200" t="-2093"/>
                </a:stretch>
              </a:blipFill>
            </p:spPr>
            <p:txBody>
              <a:bodyPr/>
              <a:lstStyle/>
              <a:p>
                <a:r>
                  <a:rPr lang="ja-JP" altLang="en-US">
                    <a:noFill/>
                  </a:rPr>
                  <a:t> </a:t>
                </a:r>
              </a:p>
            </p:txBody>
          </p:sp>
        </mc:Fallback>
      </mc:AlternateContent>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94110" y="3023772"/>
            <a:ext cx="3387180" cy="3134779"/>
          </a:xfrm>
          <a:prstGeom prst="rect">
            <a:avLst/>
          </a:prstGeom>
        </p:spPr>
      </p:pic>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5587" y="2283122"/>
            <a:ext cx="2364286" cy="307143"/>
          </a:xfrm>
          <a:prstGeom prst="rect">
            <a:avLst/>
          </a:prstGeom>
        </p:spPr>
      </p:pic>
    </p:spTree>
    <p:extLst>
      <p:ext uri="{BB962C8B-B14F-4D97-AF65-F5344CB8AC3E}">
        <p14:creationId xmlns:p14="http://schemas.microsoft.com/office/powerpoint/2010/main" val="27697241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M</a:t>
            </a:r>
            <a:r>
              <a:rPr kumimoji="1" lang="ja-JP" altLang="en-US" dirty="0" smtClean="0"/>
              <a:t>と</a:t>
            </a:r>
            <a:r>
              <a:rPr kumimoji="1" lang="en-US" altLang="ja-JP" dirty="0" smtClean="0"/>
              <a:t>f</a:t>
            </a:r>
            <a:r>
              <a:rPr kumimoji="1" lang="ja-JP" altLang="en-US" dirty="0" smtClean="0"/>
              <a:t>の測定（ステップ応答による測定法）</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3"/>
              <p:cNvSpPr>
                <a:spLocks noGrp="1"/>
              </p:cNvSpPr>
              <p:nvPr>
                <p:ph idx="1"/>
              </p:nvPr>
            </p:nvSpPr>
            <p:spPr/>
            <p:txBody>
              <a:bodyPr>
                <a:normAutofit/>
              </a:bodyPr>
              <a:lstStyle/>
              <a:p>
                <a:r>
                  <a:rPr lang="ja-JP" altLang="en-US" dirty="0" smtClean="0"/>
                  <a:t>先ほどの式において</a:t>
                </a:r>
                <a14:m>
                  <m:oMath xmlns:m="http://schemas.openxmlformats.org/officeDocument/2006/math">
                    <m:r>
                      <a:rPr lang="en-US" altLang="ja-JP" b="0" i="1" smtClean="0">
                        <a:latin typeface="Cambria Math" panose="02040503050406030204" pitchFamily="18" charset="0"/>
                      </a:rPr>
                      <m:t>𝑡</m:t>
                    </m:r>
                    <m:r>
                      <a:rPr lang="ja-JP" altLang="en-US" i="1">
                        <a:latin typeface="Cambria Math" panose="02040503050406030204" pitchFamily="18" charset="0"/>
                      </a:rPr>
                      <m:t>→</m:t>
                    </m:r>
                    <m:r>
                      <a:rPr lang="ja-JP" altLang="en-US" i="1" smtClean="0">
                        <a:latin typeface="Cambria Math" panose="02040503050406030204" pitchFamily="18" charset="0"/>
                      </a:rPr>
                      <m:t>∞</m:t>
                    </m:r>
                  </m:oMath>
                </a14:m>
                <a:r>
                  <a:rPr kumimoji="1" lang="ja-JP" altLang="en-US" dirty="0" smtClean="0"/>
                  <a:t>とすれば</a:t>
                </a:r>
                <a:endParaRPr kumimoji="1" lang="en-US" altLang="ja-JP" dirty="0" smtClean="0"/>
              </a:p>
              <a:p>
                <a:endParaRPr lang="en-US" altLang="ja-JP" dirty="0"/>
              </a:p>
              <a:p>
                <a:pPr marL="0" indent="0">
                  <a:buNone/>
                </a:pPr>
                <a:r>
                  <a:rPr kumimoji="1" lang="ja-JP" altLang="en-US" dirty="0" smtClean="0"/>
                  <a:t>　　　　　　　　　　　　　　　　　　　　　　　　　</a:t>
                </a:r>
                <a:endParaRPr kumimoji="1" lang="en-US" altLang="ja-JP" dirty="0" smtClean="0"/>
              </a:p>
              <a:p>
                <a:pPr marL="0" indent="0">
                  <a:buNone/>
                </a:pPr>
                <a:r>
                  <a:rPr lang="ja-JP" altLang="en-US" dirty="0"/>
                  <a:t>　</a:t>
                </a:r>
                <a:r>
                  <a:rPr lang="ja-JP" altLang="en-US" dirty="0" smtClean="0"/>
                  <a:t>　　　　　　　　　　　　　　　　　　　　　　　　</a:t>
                </a:r>
                <a:endParaRPr lang="en-US" altLang="ja-JP" dirty="0" smtClean="0"/>
              </a:p>
              <a:p>
                <a:pPr marL="0" indent="0">
                  <a:buNone/>
                </a:pPr>
                <a:r>
                  <a:rPr lang="en-US" altLang="ja-JP" dirty="0"/>
                  <a:t>	</a:t>
                </a:r>
                <a:r>
                  <a:rPr lang="en-US" altLang="ja-JP" dirty="0" smtClean="0"/>
                  <a:t>					</a:t>
                </a:r>
                <a:r>
                  <a:rPr lang="ja-JP" altLang="en-US" dirty="0" smtClean="0"/>
                  <a:t>左図を参考に</a:t>
                </a:r>
                <a:endParaRPr lang="en-US" altLang="ja-JP" dirty="0" smtClean="0"/>
              </a:p>
              <a:p>
                <a:pPr marL="0" indent="0">
                  <a:buNone/>
                </a:pPr>
                <a:r>
                  <a:rPr kumimoji="1" lang="ja-JP" altLang="en-US" dirty="0"/>
                  <a:t>　</a:t>
                </a:r>
                <a:r>
                  <a:rPr kumimoji="1" lang="ja-JP" altLang="en-US" dirty="0" smtClean="0"/>
                  <a:t>　　　　　　　　　　　　　　　　　　　　　　　　</a:t>
                </a:r>
                <a:r>
                  <a:rPr kumimoji="1" lang="en-US" altLang="ja-JP" dirty="0" smtClean="0"/>
                  <a:t>K</a:t>
                </a:r>
                <a:r>
                  <a:rPr kumimoji="1" lang="ja-JP" altLang="en-US" dirty="0" smtClean="0"/>
                  <a:t>と</a:t>
                </a:r>
                <a:r>
                  <a:rPr kumimoji="1" lang="en-US" altLang="ja-JP" dirty="0" smtClean="0"/>
                  <a:t>T</a:t>
                </a:r>
                <a:r>
                  <a:rPr lang="ja-JP" altLang="en-US" dirty="0" smtClean="0"/>
                  <a:t>を求める</a:t>
                </a:r>
                <a:endParaRPr kumimoji="1" lang="en-US" altLang="ja-JP" dirty="0" smtClean="0"/>
              </a:p>
              <a:p>
                <a:pPr marL="0" indent="0">
                  <a:buNone/>
                </a:pPr>
                <a:r>
                  <a:rPr lang="ja-JP" altLang="en-US" dirty="0" smtClean="0"/>
                  <a:t>　　　　　　　　　　　　　　　　　　　　　　　　　</a:t>
                </a:r>
                <a:endParaRPr lang="en-US" altLang="ja-JP" dirty="0"/>
              </a:p>
              <a:p>
                <a:pPr marL="0" indent="0">
                  <a:buNone/>
                </a:pPr>
                <a:endParaRPr kumimoji="1" lang="en-US" altLang="ja-JP" dirty="0" smtClean="0"/>
              </a:p>
              <a:p>
                <a:pPr marL="0" indent="0">
                  <a:buNone/>
                </a:pPr>
                <a:endParaRPr kumimoji="1" lang="ja-JP" altLang="en-US" dirty="0"/>
              </a:p>
            </p:txBody>
          </p:sp>
        </mc:Choice>
        <mc:Fallback xmlns="">
          <p:sp>
            <p:nvSpPr>
              <p:cNvPr id="4" name="コンテンツ プレースホルダー 3"/>
              <p:cNvSpPr>
                <a:spLocks noGrp="1" noRot="1" noChangeAspect="1" noMove="1" noResize="1" noEditPoints="1" noAdjustHandles="1" noChangeArrowheads="1" noChangeShapeType="1" noTextEdit="1"/>
              </p:cNvSpPr>
              <p:nvPr>
                <p:ph idx="1"/>
              </p:nvPr>
            </p:nvSpPr>
            <p:spPr>
              <a:blipFill>
                <a:blip r:embed="rId2"/>
                <a:stretch>
                  <a:fillRect l="-1200" t="-2093"/>
                </a:stretch>
              </a:blipFill>
            </p:spPr>
            <p:txBody>
              <a:bodyPr/>
              <a:lstStyle/>
              <a:p>
                <a:r>
                  <a:rPr lang="ja-JP" altLang="en-US">
                    <a:noFill/>
                  </a:rPr>
                  <a:t> </a:t>
                </a:r>
              </a:p>
            </p:txBody>
          </p:sp>
        </mc:Fallback>
      </mc:AlternateContent>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94110" y="3023772"/>
            <a:ext cx="3387180" cy="3134779"/>
          </a:xfrm>
          <a:prstGeom prst="rect">
            <a:avLst/>
          </a:prstGeom>
        </p:spPr>
      </p:pic>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0956" y="2295186"/>
            <a:ext cx="2367662" cy="307582"/>
          </a:xfrm>
          <a:prstGeom prst="rect">
            <a:avLst/>
          </a:prstGeom>
        </p:spPr>
      </p:pic>
      <p:sp>
        <p:nvSpPr>
          <p:cNvPr id="5" name="下矢印 4"/>
          <p:cNvSpPr/>
          <p:nvPr/>
        </p:nvSpPr>
        <p:spPr>
          <a:xfrm>
            <a:off x="6128939" y="4661727"/>
            <a:ext cx="492919" cy="49291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1828" y="5579440"/>
            <a:ext cx="2207143" cy="664286"/>
          </a:xfrm>
          <a:prstGeom prst="rect">
            <a:avLst/>
          </a:prstGeom>
        </p:spPr>
      </p:pic>
    </p:spTree>
    <p:extLst>
      <p:ext uri="{BB962C8B-B14F-4D97-AF65-F5344CB8AC3E}">
        <p14:creationId xmlns:p14="http://schemas.microsoft.com/office/powerpoint/2010/main" val="33674218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pPr rtl="0" eaLnBrk="1" latinLnBrk="0" hangingPunct="1"/>
            <a:r>
              <a:rPr lang="en-US" altLang="ja-JP" dirty="0" smtClean="0"/>
              <a:t>M</a:t>
            </a:r>
            <a:r>
              <a:rPr lang="ja-JP" altLang="en-US" dirty="0" smtClean="0"/>
              <a:t>と</a:t>
            </a:r>
            <a:r>
              <a:rPr lang="en-US" altLang="ja-JP" dirty="0" smtClean="0"/>
              <a:t>f</a:t>
            </a:r>
            <a:r>
              <a:rPr lang="ja-JP" altLang="en-US" dirty="0" smtClean="0"/>
              <a:t>の測定（フィードバック入力による測定法</a:t>
            </a:r>
            <a:r>
              <a:rPr lang="ja-JP" altLang="en-US" dirty="0"/>
              <a:t>）</a:t>
            </a:r>
            <a:endParaRPr lang="ja-JP" altLang="ja-JP" dirty="0" smtClean="0">
              <a:effectLst/>
            </a:endParaRPr>
          </a:p>
        </p:txBody>
      </p:sp>
      <mc:AlternateContent xmlns:mc="http://schemas.openxmlformats.org/markup-compatibility/2006" xmlns:a14="http://schemas.microsoft.com/office/drawing/2010/main">
        <mc:Choice Requires="a14">
          <p:sp>
            <p:nvSpPr>
              <p:cNvPr id="4" name="コンテンツ プレースホルダー 3"/>
              <p:cNvSpPr>
                <a:spLocks noGrp="1"/>
              </p:cNvSpPr>
              <p:nvPr>
                <p:ph idx="1"/>
              </p:nvPr>
            </p:nvSpPr>
            <p:spPr/>
            <p:txBody>
              <a:bodyPr/>
              <a:lstStyle/>
              <a:p>
                <a:r>
                  <a:rPr lang="ja-JP" altLang="en-US" dirty="0" smtClean="0"/>
                  <a:t>以下を入力として加える</a:t>
                </a:r>
                <a:endParaRPr lang="en-US" altLang="ja-JP" dirty="0" smtClean="0"/>
              </a:p>
              <a:p>
                <a:endParaRPr lang="en-US" altLang="ja-JP" dirty="0"/>
              </a:p>
              <a:p>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𝑦</m:t>
                        </m:r>
                      </m:e>
                      <m:sub>
                        <m:r>
                          <a:rPr lang="en-US" altLang="ja-JP" i="1" dirty="0" smtClean="0">
                            <a:latin typeface="Cambria Math" panose="02040503050406030204" pitchFamily="18" charset="0"/>
                          </a:rPr>
                          <m:t>𝑐</m:t>
                        </m:r>
                      </m:sub>
                    </m:sSub>
                  </m:oMath>
                </a14:m>
                <a:r>
                  <a:rPr lang="ja-JP" altLang="en-US" dirty="0" smtClean="0"/>
                  <a:t>は</a:t>
                </a:r>
                <a:r>
                  <a:rPr lang="ja-JP" altLang="en-US" dirty="0"/>
                  <a:t>目標値</a:t>
                </a:r>
                <a:r>
                  <a:rPr lang="ja-JP" altLang="en-US" dirty="0" smtClean="0"/>
                  <a:t>、</a:t>
                </a:r>
                <a14:m>
                  <m:oMath xmlns:m="http://schemas.openxmlformats.org/officeDocument/2006/math">
                    <m:r>
                      <a:rPr lang="en-US" altLang="ja-JP" i="1" dirty="0" smtClean="0">
                        <a:latin typeface="Cambria Math" panose="02040503050406030204" pitchFamily="18" charset="0"/>
                      </a:rPr>
                      <m:t>𝑦</m:t>
                    </m:r>
                  </m:oMath>
                </a14:m>
                <a:r>
                  <a:rPr lang="ja-JP" altLang="en-US" dirty="0" smtClean="0"/>
                  <a:t>は</a:t>
                </a:r>
                <a:r>
                  <a:rPr lang="ja-JP" altLang="en-US" dirty="0"/>
                  <a:t>出力</a:t>
                </a:r>
                <a:r>
                  <a:rPr lang="ja-JP" altLang="en-US" dirty="0" smtClean="0"/>
                  <a:t>、</a:t>
                </a:r>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𝑘</m:t>
                        </m:r>
                      </m:e>
                      <m:sub>
                        <m:r>
                          <a:rPr lang="en-US" altLang="ja-JP" i="1" dirty="0" smtClean="0">
                            <a:latin typeface="Cambria Math" panose="02040503050406030204" pitchFamily="18" charset="0"/>
                          </a:rPr>
                          <m:t>𝑐</m:t>
                        </m:r>
                      </m:sub>
                    </m:sSub>
                  </m:oMath>
                </a14:m>
                <a:r>
                  <a:rPr lang="ja-JP" altLang="en-US" dirty="0" smtClean="0"/>
                  <a:t>はフィードバックゲイン</a:t>
                </a:r>
                <a:endParaRPr lang="en-US" altLang="ja-JP" dirty="0"/>
              </a:p>
              <a:p>
                <a:r>
                  <a:rPr lang="ja-JP" altLang="en-US" dirty="0" smtClean="0"/>
                  <a:t>不制動の二次系を実現させる</a:t>
                </a:r>
                <a:endParaRPr lang="en-US" altLang="ja-JP" dirty="0" smtClean="0"/>
              </a:p>
              <a:p>
                <a:r>
                  <a:rPr lang="ja-JP" altLang="en-US" dirty="0" smtClean="0"/>
                  <a:t>右図を参考に</a:t>
                </a:r>
                <a:r>
                  <a:rPr lang="en-US" altLang="ja-JP" dirty="0" smtClean="0"/>
                  <a:t>M</a:t>
                </a:r>
                <a:r>
                  <a:rPr lang="ja-JP" altLang="en-US" dirty="0" smtClean="0"/>
                  <a:t>と</a:t>
                </a:r>
                <a:r>
                  <a:rPr lang="ja-JP" altLang="en-US" dirty="0" err="1" smtClean="0"/>
                  <a:t>ｆ</a:t>
                </a:r>
                <a:r>
                  <a:rPr lang="ja-JP" altLang="en-US" dirty="0" smtClean="0"/>
                  <a:t>を同定</a:t>
                </a:r>
                <a:endParaRPr lang="en-US" altLang="ja-JP" dirty="0" smtClean="0"/>
              </a:p>
              <a:p>
                <a:pPr marL="0" indent="0">
                  <a:buNone/>
                </a:pPr>
                <a:endParaRPr lang="en-US" altLang="ja-JP" dirty="0"/>
              </a:p>
              <a:p>
                <a:endParaRPr lang="en-US" altLang="ja-JP" dirty="0"/>
              </a:p>
              <a:p>
                <a:endParaRPr lang="en-US" altLang="ja-JP" dirty="0" smtClean="0"/>
              </a:p>
            </p:txBody>
          </p:sp>
        </mc:Choice>
        <mc:Fallback xmlns="">
          <p:sp>
            <p:nvSpPr>
              <p:cNvPr id="4" name="コンテンツ プレースホルダー 3"/>
              <p:cNvSpPr>
                <a:spLocks noGrp="1" noRot="1" noChangeAspect="1" noMove="1" noResize="1" noEditPoints="1" noAdjustHandles="1" noChangeArrowheads="1" noChangeShapeType="1" noTextEdit="1"/>
              </p:cNvSpPr>
              <p:nvPr>
                <p:ph idx="1"/>
              </p:nvPr>
            </p:nvSpPr>
            <p:spPr>
              <a:blipFill>
                <a:blip r:embed="rId3"/>
                <a:stretch>
                  <a:fillRect l="-1200" t="-1872"/>
                </a:stretch>
              </a:blipFill>
            </p:spPr>
            <p:txBody>
              <a:bodyPr/>
              <a:lstStyle/>
              <a:p>
                <a:r>
                  <a:rPr lang="ja-JP" altLang="en-US">
                    <a:noFill/>
                  </a:rPr>
                  <a:t> </a:t>
                </a:r>
              </a:p>
            </p:txBody>
          </p:sp>
        </mc:Fallback>
      </mc:AlternateContent>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3451" y="3061135"/>
            <a:ext cx="3120254" cy="2847836"/>
          </a:xfrm>
          <a:prstGeom prst="rect">
            <a:avLst/>
          </a:prstGeom>
        </p:spPr>
      </p:pic>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7037" y="1901953"/>
            <a:ext cx="2156978" cy="363726"/>
          </a:xfrm>
          <a:prstGeom prst="rect">
            <a:avLst/>
          </a:prstGeom>
        </p:spPr>
      </p:pic>
    </p:spTree>
    <p:extLst>
      <p:ext uri="{BB962C8B-B14F-4D97-AF65-F5344CB8AC3E}">
        <p14:creationId xmlns:p14="http://schemas.microsoft.com/office/powerpoint/2010/main" val="24209585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a:t>M</a:t>
            </a:r>
            <a:r>
              <a:rPr lang="ja-JP" altLang="en-US" dirty="0"/>
              <a:t>と</a:t>
            </a:r>
            <a:r>
              <a:rPr lang="en-US" altLang="ja-JP" dirty="0"/>
              <a:t>f</a:t>
            </a:r>
            <a:r>
              <a:rPr lang="ja-JP" altLang="en-US" dirty="0"/>
              <a:t>の測定（フィードバック入力による測定法）</a:t>
            </a:r>
            <a:endParaRPr kumimoji="1" lang="ja-JP" altLang="en-US" dirty="0"/>
          </a:p>
        </p:txBody>
      </p:sp>
      <mc:AlternateContent xmlns:mc="http://schemas.openxmlformats.org/markup-compatibility/2006" xmlns:a14="http://schemas.microsoft.com/office/drawing/2010/main">
        <mc:Choice Requires="a14">
          <p:sp>
            <p:nvSpPr>
              <p:cNvPr id="5" name="コンテンツ プレースホルダー 4"/>
              <p:cNvSpPr>
                <a:spLocks noGrp="1"/>
              </p:cNvSpPr>
              <p:nvPr>
                <p:ph idx="1"/>
              </p:nvPr>
            </p:nvSpPr>
            <p:spPr>
              <a:xfrm>
                <a:off x="0" y="1325563"/>
                <a:ext cx="9144000" cy="4149328"/>
              </a:xfrm>
            </p:spPr>
            <p:txBody>
              <a:bodyPr/>
              <a:lstStyle/>
              <a:p>
                <a:r>
                  <a:rPr lang="ja-JP" altLang="en-US" dirty="0" smtClean="0"/>
                  <a:t>台車のフィードバック応答波形から求めた</a:t>
                </a:r>
                <a14:m>
                  <m:oMath xmlns:m="http://schemas.openxmlformats.org/officeDocument/2006/math">
                    <m:r>
                      <a:rPr lang="en-US" altLang="ja-JP" i="1" dirty="0" smtClean="0">
                        <a:latin typeface="Cambria Math" panose="02040503050406030204" pitchFamily="18" charset="0"/>
                      </a:rPr>
                      <m:t>𝜆</m:t>
                    </m:r>
                  </m:oMath>
                </a14:m>
                <a:r>
                  <a:rPr lang="ja-JP" altLang="en-US" dirty="0" smtClean="0"/>
                  <a:t>と</a:t>
                </a:r>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𝑇</m:t>
                        </m:r>
                      </m:e>
                      <m:sub>
                        <m:r>
                          <a:rPr lang="en-US" altLang="ja-JP" i="1" dirty="0" smtClean="0">
                            <a:latin typeface="Cambria Math" panose="02040503050406030204" pitchFamily="18" charset="0"/>
                          </a:rPr>
                          <m:t>2</m:t>
                        </m:r>
                      </m:sub>
                    </m:sSub>
                  </m:oMath>
                </a14:m>
                <a:r>
                  <a:rPr lang="ja-JP" altLang="en-US" dirty="0" smtClean="0"/>
                  <a:t>から</a:t>
                </a:r>
                <a:r>
                  <a:rPr lang="ja-JP" altLang="en-US" dirty="0"/>
                  <a:t>以下の式を</a:t>
                </a:r>
                <a:r>
                  <a:rPr lang="ja-JP" altLang="en-US" dirty="0" smtClean="0"/>
                  <a:t>用いて</a:t>
                </a:r>
                <a14:m>
                  <m:oMath xmlns:m="http://schemas.openxmlformats.org/officeDocument/2006/math">
                    <m:r>
                      <a:rPr lang="en-US" altLang="ja-JP" i="1" dirty="0" smtClean="0">
                        <a:latin typeface="Cambria Math" panose="02040503050406030204" pitchFamily="18" charset="0"/>
                      </a:rPr>
                      <m:t>𝜁</m:t>
                    </m:r>
                  </m:oMath>
                </a14:m>
                <a:r>
                  <a:rPr lang="ja-JP" altLang="en-US" dirty="0" smtClean="0"/>
                  <a:t>と</a:t>
                </a:r>
                <a14:m>
                  <m:oMath xmlns:m="http://schemas.openxmlformats.org/officeDocument/2006/math">
                    <m:r>
                      <m:rPr>
                        <m:lit/>
                      </m:rPr>
                      <a:rPr lang="en-US" altLang="ja-JP" b="0" i="1" dirty="0" smtClean="0">
                        <a:latin typeface="Cambria Math" panose="02040503050406030204" pitchFamily="18" charset="0"/>
                      </a:rPr>
                      <m:t> </m:t>
                    </m:r>
                    <m:sSub>
                      <m:sSubPr>
                        <m:ctrlPr>
                          <a:rPr lang="en-US" altLang="ja-JP" i="1" dirty="0" err="1" smtClean="0">
                            <a:latin typeface="Cambria Math" panose="02040503050406030204" pitchFamily="18" charset="0"/>
                          </a:rPr>
                        </m:ctrlPr>
                      </m:sSubPr>
                      <m:e>
                        <m:r>
                          <a:rPr lang="en-US" altLang="ja-JP" b="0" i="1" dirty="0" smtClean="0">
                            <a:latin typeface="Cambria Math" panose="02040503050406030204" pitchFamily="18" charset="0"/>
                          </a:rPr>
                          <m:t>𝜔</m:t>
                        </m:r>
                      </m:e>
                      <m:sub>
                        <m:r>
                          <a:rPr lang="en-US" altLang="ja-JP" i="1" dirty="0" err="1" smtClean="0">
                            <a:latin typeface="Cambria Math" panose="02040503050406030204" pitchFamily="18" charset="0"/>
                          </a:rPr>
                          <m:t>𝑛</m:t>
                        </m:r>
                      </m:sub>
                    </m:sSub>
                  </m:oMath>
                </a14:m>
                <a:r>
                  <a:rPr lang="ja-JP" altLang="en-US" dirty="0" smtClean="0"/>
                  <a:t>を</a:t>
                </a:r>
                <a:r>
                  <a:rPr lang="ja-JP" altLang="en-US" dirty="0"/>
                  <a:t>計算し求める。</a:t>
                </a:r>
                <a:endParaRPr kumimoji="1" lang="ja-JP" altLang="en-US" dirty="0"/>
              </a:p>
            </p:txBody>
          </p:sp>
        </mc:Choice>
        <mc:Fallback xmlns="">
          <p:sp>
            <p:nvSpPr>
              <p:cNvPr id="5" name="コンテンツ プレースホルダー 4"/>
              <p:cNvSpPr>
                <a:spLocks noGrp="1" noRot="1" noChangeAspect="1" noMove="1" noResize="1" noEditPoints="1" noAdjustHandles="1" noChangeArrowheads="1" noChangeShapeType="1" noTextEdit="1"/>
              </p:cNvSpPr>
              <p:nvPr>
                <p:ph idx="1"/>
              </p:nvPr>
            </p:nvSpPr>
            <p:spPr>
              <a:xfrm>
                <a:off x="0" y="1325563"/>
                <a:ext cx="9144000" cy="4149328"/>
              </a:xfrm>
              <a:blipFill>
                <a:blip r:embed="rId3"/>
                <a:stretch>
                  <a:fillRect l="-1200" t="-2790" r="-533"/>
                </a:stretch>
              </a:blipFill>
            </p:spPr>
            <p:txBody>
              <a:bodyPr/>
              <a:lstStyle/>
              <a:p>
                <a:r>
                  <a:rPr lang="ja-JP" altLang="en-US">
                    <a:noFill/>
                  </a:rPr>
                  <a:t> </a:t>
                </a:r>
              </a:p>
            </p:txBody>
          </p:sp>
        </mc:Fallback>
      </mc:AlternateContent>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1344" y="2679794"/>
            <a:ext cx="1685714" cy="742857"/>
          </a:xfrm>
          <a:prstGeom prst="rect">
            <a:avLst/>
          </a:prstGeom>
        </p:spPr>
      </p:pic>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0164" y="2672651"/>
            <a:ext cx="2178572" cy="750000"/>
          </a:xfrm>
          <a:prstGeom prst="rect">
            <a:avLst/>
          </a:prstGeom>
        </p:spPr>
      </p:pic>
      <mc:AlternateContent xmlns:mc="http://schemas.openxmlformats.org/markup-compatibility/2006" xmlns:a14="http://schemas.microsoft.com/office/drawing/2010/main">
        <mc:Choice Requires="a14">
          <p:sp>
            <p:nvSpPr>
              <p:cNvPr id="6" name="テキスト ボックス 5"/>
              <p:cNvSpPr txBox="1"/>
              <p:nvPr/>
            </p:nvSpPr>
            <p:spPr>
              <a:xfrm>
                <a:off x="3007311" y="3422650"/>
                <a:ext cx="3478108" cy="415498"/>
              </a:xfrm>
              <a:prstGeom prst="rect">
                <a:avLst/>
              </a:prstGeom>
              <a:noFill/>
            </p:spPr>
            <p:txBody>
              <a:bodyPr wrap="square" rtlCol="0">
                <a:spAutoFit/>
              </a:bodyPr>
              <a:lstStyle/>
              <a:p>
                <a14:m>
                  <m:oMath xmlns:m="http://schemas.openxmlformats.org/officeDocument/2006/math">
                    <m:sSub>
                      <m:sSubPr>
                        <m:ctrlPr>
                          <a:rPr lang="en-US" altLang="ja-JP" sz="2100" i="1">
                            <a:latin typeface="Cambria Math" panose="02040503050406030204" pitchFamily="18" charset="0"/>
                          </a:rPr>
                        </m:ctrlPr>
                      </m:sSubPr>
                      <m:e>
                        <m:r>
                          <a:rPr lang="en-US" altLang="ja-JP" sz="2100" i="1">
                            <a:latin typeface="Cambria Math" panose="02040503050406030204" pitchFamily="18" charset="0"/>
                          </a:rPr>
                          <m:t>𝜔</m:t>
                        </m:r>
                      </m:e>
                      <m:sub>
                        <m:r>
                          <a:rPr lang="en-US" altLang="ja-JP" sz="2100" i="1">
                            <a:latin typeface="Cambria Math" panose="02040503050406030204" pitchFamily="18" charset="0"/>
                          </a:rPr>
                          <m:t>𝑛</m:t>
                        </m:r>
                      </m:sub>
                    </m:sSub>
                  </m:oMath>
                </a14:m>
                <a:r>
                  <a:rPr lang="ja-JP" altLang="en-US" sz="2100" dirty="0">
                    <a:latin typeface="ＭＳ Ｐゴシック" panose="020B0600070205080204" pitchFamily="50" charset="-128"/>
                    <a:ea typeface="ＭＳ Ｐゴシック" panose="020B0600070205080204" pitchFamily="50" charset="-128"/>
                  </a:rPr>
                  <a:t>と</a:t>
                </a:r>
                <a14:m>
                  <m:oMath xmlns:m="http://schemas.openxmlformats.org/officeDocument/2006/math">
                    <m:r>
                      <a:rPr lang="en-US" altLang="ja-JP" sz="2100" i="1" dirty="0">
                        <a:latin typeface="Cambria Math" panose="02040503050406030204" pitchFamily="18" charset="0"/>
                      </a:rPr>
                      <m:t>𝜁</m:t>
                    </m:r>
                  </m:oMath>
                </a14:m>
                <a:r>
                  <a:rPr lang="ja-JP" altLang="en-US" sz="2100" dirty="0">
                    <a:latin typeface="ＭＳ Ｐゴシック" panose="020B0600070205080204" pitchFamily="50" charset="-128"/>
                    <a:ea typeface="ＭＳ Ｐゴシック" panose="020B0600070205080204" pitchFamily="50" charset="-128"/>
                  </a:rPr>
                  <a:t>イコールの式に変形</a:t>
                </a:r>
                <a:endParaRPr lang="en-US" altLang="ja-JP" sz="2100" dirty="0">
                  <a:latin typeface="ＭＳ Ｐゴシック" panose="020B0600070205080204" pitchFamily="50" charset="-128"/>
                  <a:ea typeface="ＭＳ Ｐゴシック" panose="020B0600070205080204" pitchFamily="50" charset="-128"/>
                </a:endParaRP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3007311" y="3422650"/>
                <a:ext cx="3478108" cy="415498"/>
              </a:xfrm>
              <a:prstGeom prst="rect">
                <a:avLst/>
              </a:prstGeom>
              <a:blipFill>
                <a:blip r:embed="rId6"/>
                <a:stretch>
                  <a:fillRect t="-13043" b="-23188"/>
                </a:stretch>
              </a:blipFill>
            </p:spPr>
            <p:txBody>
              <a:bodyPr/>
              <a:lstStyle/>
              <a:p>
                <a:r>
                  <a:rPr lang="ja-JP" altLang="en-US">
                    <a:noFill/>
                  </a:rPr>
                  <a:t> </a:t>
                </a:r>
              </a:p>
            </p:txBody>
          </p:sp>
        </mc:Fallback>
      </mc:AlternateContent>
      <p:sp>
        <p:nvSpPr>
          <p:cNvPr id="7" name="下矢印 6"/>
          <p:cNvSpPr/>
          <p:nvPr/>
        </p:nvSpPr>
        <p:spPr>
          <a:xfrm>
            <a:off x="4257675" y="3815065"/>
            <a:ext cx="628650" cy="53975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350"/>
          </a:p>
        </p:txBody>
      </p:sp>
      <p:pic>
        <p:nvPicPr>
          <p:cNvPr id="8" name="図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90078" y="4707722"/>
            <a:ext cx="1957143" cy="678572"/>
          </a:xfrm>
          <a:prstGeom prst="rect">
            <a:avLst/>
          </a:prstGeom>
        </p:spPr>
      </p:pic>
      <p:pic>
        <p:nvPicPr>
          <p:cNvPr id="9" name="図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81253" y="4809238"/>
            <a:ext cx="2185715" cy="750000"/>
          </a:xfrm>
          <a:prstGeom prst="rect">
            <a:avLst/>
          </a:prstGeom>
        </p:spPr>
      </p:pic>
    </p:spTree>
    <p:extLst>
      <p:ext uri="{BB962C8B-B14F-4D97-AF65-F5344CB8AC3E}">
        <p14:creationId xmlns:p14="http://schemas.microsoft.com/office/powerpoint/2010/main" val="38181081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a:t>M</a:t>
            </a:r>
            <a:r>
              <a:rPr lang="ja-JP" altLang="en-US" dirty="0"/>
              <a:t>と</a:t>
            </a:r>
            <a:r>
              <a:rPr lang="en-US" altLang="ja-JP" dirty="0"/>
              <a:t>f</a:t>
            </a:r>
            <a:r>
              <a:rPr lang="ja-JP" altLang="en-US" dirty="0"/>
              <a:t>の測定（フィードバック入力による測定法）</a:t>
            </a:r>
            <a:endParaRPr kumimoji="1" lang="ja-JP" altLang="en-US" dirty="0"/>
          </a:p>
        </p:txBody>
      </p:sp>
      <mc:AlternateContent xmlns:mc="http://schemas.openxmlformats.org/markup-compatibility/2006" xmlns:a14="http://schemas.microsoft.com/office/drawing/2010/main">
        <mc:Choice Requires="a14">
          <p:sp>
            <p:nvSpPr>
              <p:cNvPr id="5" name="コンテンツ プレースホルダー 4"/>
              <p:cNvSpPr>
                <a:spLocks noGrp="1"/>
              </p:cNvSpPr>
              <p:nvPr>
                <p:ph idx="1"/>
              </p:nvPr>
            </p:nvSpPr>
            <p:spPr>
              <a:xfrm>
                <a:off x="0" y="1325563"/>
                <a:ext cx="9144000" cy="4149328"/>
              </a:xfrm>
            </p:spPr>
            <p:txBody>
              <a:bodyPr/>
              <a:lstStyle/>
              <a:p>
                <a:r>
                  <a:rPr lang="ja-JP" altLang="en-US" dirty="0" smtClean="0"/>
                  <a:t>先ほどの</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𝜔</m:t>
                        </m:r>
                      </m:e>
                      <m:sub>
                        <m:r>
                          <a:rPr lang="en-US" altLang="ja-JP" b="0" i="1" smtClean="0">
                            <a:latin typeface="Cambria Math" panose="02040503050406030204" pitchFamily="18" charset="0"/>
                          </a:rPr>
                          <m:t>𝑛</m:t>
                        </m:r>
                      </m:sub>
                    </m:sSub>
                  </m:oMath>
                </a14:m>
                <a:r>
                  <a:rPr kumimoji="1" lang="ja-JP" altLang="en-US" dirty="0" smtClean="0"/>
                  <a:t>と</a:t>
                </a:r>
                <a14:m>
                  <m:oMath xmlns:m="http://schemas.openxmlformats.org/officeDocument/2006/math">
                    <m:r>
                      <a:rPr kumimoji="1" lang="en-US" altLang="ja-JP" b="0" i="1" dirty="0" smtClean="0">
                        <a:latin typeface="Cambria Math" panose="02040503050406030204" pitchFamily="18" charset="0"/>
                      </a:rPr>
                      <m:t>𝜁</m:t>
                    </m:r>
                  </m:oMath>
                </a14:m>
                <a:r>
                  <a:rPr kumimoji="1" lang="ja-JP" altLang="en-US" dirty="0" smtClean="0"/>
                  <a:t>は以下の二次系の伝達関数の基本形に代入することで同定に用いたフィードバック制御系の伝達関数を求めることができる</a:t>
                </a:r>
                <a:endParaRPr kumimoji="1" lang="ja-JP" altLang="en-US" dirty="0"/>
              </a:p>
            </p:txBody>
          </p:sp>
        </mc:Choice>
        <mc:Fallback xmlns="">
          <p:sp>
            <p:nvSpPr>
              <p:cNvPr id="5" name="コンテンツ プレースホルダー 4"/>
              <p:cNvSpPr>
                <a:spLocks noGrp="1" noRot="1" noChangeAspect="1" noMove="1" noResize="1" noEditPoints="1" noAdjustHandles="1" noChangeArrowheads="1" noChangeShapeType="1" noTextEdit="1"/>
              </p:cNvSpPr>
              <p:nvPr>
                <p:ph idx="1"/>
              </p:nvPr>
            </p:nvSpPr>
            <p:spPr>
              <a:xfrm>
                <a:off x="0" y="1325563"/>
                <a:ext cx="9144000" cy="4149328"/>
              </a:xfrm>
              <a:blipFill>
                <a:blip r:embed="rId2"/>
                <a:stretch>
                  <a:fillRect l="-1200" t="-2790" r="-133"/>
                </a:stretch>
              </a:blipFill>
            </p:spPr>
            <p:txBody>
              <a:bodyPr/>
              <a:lstStyle/>
              <a:p>
                <a:r>
                  <a:rPr lang="ja-JP" altLang="en-US">
                    <a:noFill/>
                  </a:rPr>
                  <a:t> </a:t>
                </a:r>
              </a:p>
            </p:txBody>
          </p:sp>
        </mc:Fallback>
      </mc:AlternateContent>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7750" y="3144486"/>
            <a:ext cx="3150000" cy="721429"/>
          </a:xfrm>
          <a:prstGeom prst="rect">
            <a:avLst/>
          </a:prstGeom>
        </p:spPr>
      </p:pic>
      <p:sp>
        <p:nvSpPr>
          <p:cNvPr id="2" name="テキスト ボックス 1"/>
          <p:cNvSpPr txBox="1"/>
          <p:nvPr/>
        </p:nvSpPr>
        <p:spPr>
          <a:xfrm>
            <a:off x="4154806" y="3017521"/>
            <a:ext cx="65" cy="207749"/>
          </a:xfrm>
          <a:prstGeom prst="rect">
            <a:avLst/>
          </a:prstGeom>
          <a:noFill/>
        </p:spPr>
        <p:txBody>
          <a:bodyPr wrap="none" lIns="0" tIns="0" rIns="0" bIns="0" rtlCol="0">
            <a:spAutoFit/>
          </a:bodyPr>
          <a:lstStyle/>
          <a:p>
            <a:endParaRPr lang="ja-JP" altLang="en-US" sz="1350" dirty="0"/>
          </a:p>
        </p:txBody>
      </p:sp>
    </p:spTree>
    <p:extLst>
      <p:ext uri="{BB962C8B-B14F-4D97-AF65-F5344CB8AC3E}">
        <p14:creationId xmlns:p14="http://schemas.microsoft.com/office/powerpoint/2010/main" val="23216453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0" y="0"/>
            <a:ext cx="9144000" cy="7909858"/>
          </a:xfrm>
          <a:prstGeom prst="rect">
            <a:avLst/>
          </a:prstGeom>
          <a:noFill/>
        </p:spPr>
        <p:txBody>
          <a:bodyPr wrap="square" rtlCol="0">
            <a:spAutoFit/>
          </a:bodyPr>
          <a:lstStyle/>
          <a:p>
            <a:r>
              <a:rPr kumimoji="1" lang="ja-JP" altLang="en-US" sz="2800" dirty="0" smtClean="0">
                <a:latin typeface="ＭＳ Ｐゴシック" panose="020B0600070205080204" pitchFamily="50" charset="-128"/>
                <a:ea typeface="ＭＳ Ｐゴシック" panose="020B0600070205080204" pitchFamily="50" charset="-128"/>
              </a:rPr>
              <a:t>・制御対象</a:t>
            </a:r>
            <a:endParaRPr kumimoji="1" lang="en-US" altLang="ja-JP" sz="2800" dirty="0" smtClean="0">
              <a:latin typeface="ＭＳ Ｐゴシック" panose="020B0600070205080204" pitchFamily="50" charset="-128"/>
              <a:ea typeface="ＭＳ Ｐゴシック" panose="020B0600070205080204" pitchFamily="50" charset="-128"/>
            </a:endParaRPr>
          </a:p>
          <a:p>
            <a:r>
              <a:rPr kumimoji="1" lang="ja-JP" altLang="en-US" sz="2800" dirty="0" smtClean="0">
                <a:latin typeface="ＭＳ Ｐゴシック" panose="020B0600070205080204" pitchFamily="50" charset="-128"/>
                <a:ea typeface="ＭＳ Ｐゴシック" panose="020B0600070205080204" pitchFamily="50" charset="-128"/>
              </a:rPr>
              <a:t>・制御目的</a:t>
            </a:r>
            <a:endParaRPr kumimoji="1" lang="en-US" altLang="ja-JP" sz="2800" dirty="0" smtClean="0">
              <a:latin typeface="ＭＳ Ｐゴシック" panose="020B0600070205080204" pitchFamily="50" charset="-128"/>
              <a:ea typeface="ＭＳ Ｐゴシック" panose="020B0600070205080204" pitchFamily="50" charset="-128"/>
            </a:endParaRPr>
          </a:p>
          <a:p>
            <a:r>
              <a:rPr lang="ja-JP" altLang="en-US" sz="2800" dirty="0" smtClean="0">
                <a:latin typeface="ＭＳ Ｐゴシック" panose="020B0600070205080204" pitchFamily="50" charset="-128"/>
                <a:ea typeface="ＭＳ Ｐゴシック" panose="020B0600070205080204" pitchFamily="50" charset="-128"/>
              </a:rPr>
              <a:t>・モデリング</a:t>
            </a:r>
            <a:endParaRPr lang="en-US" altLang="ja-JP" sz="2800" dirty="0" smtClean="0">
              <a:latin typeface="ＭＳ Ｐゴシック" panose="020B0600070205080204" pitchFamily="50" charset="-128"/>
              <a:ea typeface="ＭＳ Ｐゴシック" panose="020B0600070205080204" pitchFamily="50" charset="-128"/>
            </a:endParaRPr>
          </a:p>
          <a:p>
            <a:r>
              <a:rPr lang="en-US" altLang="ja-JP" sz="3600" dirty="0">
                <a:latin typeface="ＭＳ Ｐゴシック" panose="020B0600070205080204" pitchFamily="50" charset="-128"/>
                <a:ea typeface="ＭＳ Ｐゴシック" panose="020B0600070205080204" pitchFamily="50" charset="-128"/>
              </a:rPr>
              <a:t>	</a:t>
            </a:r>
            <a:r>
              <a:rPr lang="en-US" altLang="ja-JP" sz="2800" dirty="0" smtClean="0">
                <a:latin typeface="ＭＳ Ｐゴシック" panose="020B0600070205080204" pitchFamily="50" charset="-128"/>
                <a:ea typeface="ＭＳ Ｐゴシック" panose="020B0600070205080204" pitchFamily="50" charset="-128"/>
              </a:rPr>
              <a:t>- </a:t>
            </a:r>
            <a:r>
              <a:rPr lang="ja-JP" altLang="en-US" sz="2800" dirty="0" smtClean="0">
                <a:latin typeface="ＭＳ Ｐゴシック" panose="020B0600070205080204" pitchFamily="50" charset="-128"/>
                <a:ea typeface="ＭＳ Ｐゴシック" panose="020B0600070205080204" pitchFamily="50" charset="-128"/>
              </a:rPr>
              <a:t>運動方程式</a:t>
            </a:r>
            <a:endParaRPr lang="en-US" altLang="ja-JP" sz="2800" dirty="0" smtClean="0">
              <a:latin typeface="ＭＳ Ｐゴシック" panose="020B0600070205080204" pitchFamily="50" charset="-128"/>
              <a:ea typeface="ＭＳ Ｐゴシック" panose="020B0600070205080204" pitchFamily="50" charset="-128"/>
            </a:endParaRPr>
          </a:p>
          <a:p>
            <a:r>
              <a:rPr lang="en-US" altLang="ja-JP" sz="2800" dirty="0" smtClean="0">
                <a:latin typeface="ＭＳ Ｐゴシック" panose="020B0600070205080204" pitchFamily="50" charset="-128"/>
                <a:ea typeface="ＭＳ Ｐゴシック" panose="020B0600070205080204" pitchFamily="50" charset="-128"/>
              </a:rPr>
              <a:t>	- </a:t>
            </a:r>
            <a:r>
              <a:rPr lang="ja-JP" altLang="en-US" sz="2800" dirty="0" smtClean="0">
                <a:latin typeface="ＭＳ Ｐゴシック" panose="020B0600070205080204" pitchFamily="50" charset="-128"/>
                <a:ea typeface="ＭＳ Ｐゴシック" panose="020B0600070205080204" pitchFamily="50" charset="-128"/>
              </a:rPr>
              <a:t>非線形状態方程式</a:t>
            </a:r>
            <a:endParaRPr lang="en-US" altLang="ja-JP" sz="2800" dirty="0" smtClean="0">
              <a:latin typeface="ＭＳ Ｐゴシック" panose="020B0600070205080204" pitchFamily="50" charset="-128"/>
              <a:ea typeface="ＭＳ Ｐゴシック" panose="020B0600070205080204" pitchFamily="50" charset="-128"/>
            </a:endParaRPr>
          </a:p>
          <a:p>
            <a:r>
              <a:rPr lang="en-US" altLang="ja-JP" sz="2800" dirty="0">
                <a:latin typeface="ＭＳ Ｐゴシック" panose="020B0600070205080204" pitchFamily="50" charset="-128"/>
                <a:ea typeface="ＭＳ Ｐゴシック" panose="020B0600070205080204" pitchFamily="50" charset="-128"/>
              </a:rPr>
              <a:t>	</a:t>
            </a:r>
            <a:r>
              <a:rPr lang="en-US" altLang="ja-JP" sz="2800" dirty="0" smtClean="0">
                <a:latin typeface="ＭＳ Ｐゴシック" panose="020B0600070205080204" pitchFamily="50" charset="-128"/>
                <a:ea typeface="ＭＳ Ｐゴシック" panose="020B0600070205080204" pitchFamily="50" charset="-128"/>
              </a:rPr>
              <a:t>- </a:t>
            </a:r>
            <a:r>
              <a:rPr lang="ja-JP" altLang="en-US" sz="2800" dirty="0" smtClean="0">
                <a:latin typeface="ＭＳ Ｐゴシック" panose="020B0600070205080204" pitchFamily="50" charset="-128"/>
                <a:ea typeface="ＭＳ Ｐゴシック" panose="020B0600070205080204" pitchFamily="50" charset="-128"/>
              </a:rPr>
              <a:t>観測方程式</a:t>
            </a:r>
            <a:endParaRPr lang="en-US" altLang="ja-JP" sz="2800" dirty="0" smtClean="0">
              <a:latin typeface="ＭＳ Ｐゴシック" panose="020B0600070205080204" pitchFamily="50" charset="-128"/>
              <a:ea typeface="ＭＳ Ｐゴシック" panose="020B0600070205080204" pitchFamily="50" charset="-128"/>
            </a:endParaRPr>
          </a:p>
          <a:p>
            <a:r>
              <a:rPr kumimoji="1" lang="ja-JP" altLang="en-US" sz="2800" dirty="0" smtClean="0">
                <a:solidFill>
                  <a:srgbClr val="FF0000"/>
                </a:solidFill>
                <a:latin typeface="ＭＳ Ｐゴシック" panose="020B0600070205080204" pitchFamily="50" charset="-128"/>
                <a:ea typeface="ＭＳ Ｐゴシック" panose="020B0600070205080204" pitchFamily="50" charset="-128"/>
              </a:rPr>
              <a:t>・パラメータの同定</a:t>
            </a:r>
            <a:endParaRPr kumimoji="1" lang="en-US" altLang="ja-JP" sz="2800" dirty="0" smtClean="0">
              <a:solidFill>
                <a:srgbClr val="FF0000"/>
              </a:solidFill>
              <a:latin typeface="ＭＳ Ｐゴシック" panose="020B0600070205080204" pitchFamily="50" charset="-128"/>
              <a:ea typeface="ＭＳ Ｐゴシック" panose="020B0600070205080204" pitchFamily="50" charset="-128"/>
            </a:endParaRPr>
          </a:p>
          <a:p>
            <a:r>
              <a:rPr lang="en-US" altLang="ja-JP" sz="3600" dirty="0">
                <a:solidFill>
                  <a:srgbClr val="FF0000"/>
                </a:solidFill>
                <a:latin typeface="ＭＳ Ｐゴシック" panose="020B0600070205080204" pitchFamily="50" charset="-128"/>
                <a:ea typeface="ＭＳ Ｐゴシック" panose="020B0600070205080204" pitchFamily="50" charset="-128"/>
              </a:rPr>
              <a:t>	</a:t>
            </a:r>
            <a:r>
              <a:rPr lang="en-US" altLang="ja-JP" sz="2800" dirty="0" smtClean="0">
                <a:solidFill>
                  <a:srgbClr val="FF0000"/>
                </a:solidFill>
                <a:latin typeface="ＭＳ Ｐゴシック" panose="020B0600070205080204" pitchFamily="50" charset="-128"/>
                <a:ea typeface="ＭＳ Ｐゴシック" panose="020B0600070205080204" pitchFamily="50" charset="-128"/>
              </a:rPr>
              <a:t>- m</a:t>
            </a:r>
            <a:r>
              <a:rPr lang="ja-JP" altLang="en-US" sz="2800" dirty="0" smtClean="0">
                <a:solidFill>
                  <a:srgbClr val="FF0000"/>
                </a:solidFill>
                <a:latin typeface="ＭＳ Ｐゴシック" panose="020B0600070205080204" pitchFamily="50" charset="-128"/>
                <a:ea typeface="ＭＳ Ｐゴシック" panose="020B0600070205080204" pitchFamily="50" charset="-128"/>
              </a:rPr>
              <a:t>と</a:t>
            </a:r>
            <a:r>
              <a:rPr lang="en-US" altLang="ja-JP" sz="2800" dirty="0" smtClean="0">
                <a:solidFill>
                  <a:srgbClr val="FF0000"/>
                </a:solidFill>
                <a:latin typeface="ＭＳ Ｐゴシック" panose="020B0600070205080204" pitchFamily="50" charset="-128"/>
                <a:ea typeface="ＭＳ Ｐゴシック" panose="020B0600070205080204" pitchFamily="50" charset="-128"/>
              </a:rPr>
              <a:t>l</a:t>
            </a:r>
            <a:r>
              <a:rPr lang="ja-JP" altLang="en-US" sz="2800" dirty="0" smtClean="0">
                <a:solidFill>
                  <a:srgbClr val="FF0000"/>
                </a:solidFill>
                <a:latin typeface="ＭＳ Ｐゴシック" panose="020B0600070205080204" pitchFamily="50" charset="-128"/>
                <a:ea typeface="ＭＳ Ｐゴシック" panose="020B0600070205080204" pitchFamily="50" charset="-128"/>
              </a:rPr>
              <a:t>の同定</a:t>
            </a:r>
            <a:endParaRPr lang="en-US" altLang="ja-JP" sz="2800" dirty="0" smtClean="0">
              <a:solidFill>
                <a:srgbClr val="FF0000"/>
              </a:solidFill>
              <a:latin typeface="ＭＳ Ｐゴシック" panose="020B0600070205080204" pitchFamily="50" charset="-128"/>
              <a:ea typeface="ＭＳ Ｐゴシック" panose="020B0600070205080204" pitchFamily="50" charset="-128"/>
            </a:endParaRPr>
          </a:p>
          <a:p>
            <a:r>
              <a:rPr kumimoji="1" lang="en-US" altLang="ja-JP" sz="2800" dirty="0">
                <a:solidFill>
                  <a:srgbClr val="FF0000"/>
                </a:solidFill>
                <a:latin typeface="ＭＳ Ｐゴシック" panose="020B0600070205080204" pitchFamily="50" charset="-128"/>
                <a:ea typeface="ＭＳ Ｐゴシック" panose="020B0600070205080204" pitchFamily="50" charset="-128"/>
              </a:rPr>
              <a:t>	</a:t>
            </a:r>
            <a:r>
              <a:rPr kumimoji="1" lang="en-US" altLang="ja-JP" sz="2800" dirty="0" smtClean="0">
                <a:solidFill>
                  <a:srgbClr val="FF0000"/>
                </a:solidFill>
                <a:latin typeface="ＭＳ Ｐゴシック" panose="020B0600070205080204" pitchFamily="50" charset="-128"/>
                <a:ea typeface="ＭＳ Ｐゴシック" panose="020B0600070205080204" pitchFamily="50" charset="-128"/>
              </a:rPr>
              <a:t>- a</a:t>
            </a:r>
            <a:r>
              <a:rPr kumimoji="1" lang="ja-JP" altLang="en-US" sz="2800" dirty="0" smtClean="0">
                <a:solidFill>
                  <a:srgbClr val="FF0000"/>
                </a:solidFill>
                <a:latin typeface="ＭＳ Ｐゴシック" panose="020B0600070205080204" pitchFamily="50" charset="-128"/>
                <a:ea typeface="ＭＳ Ｐゴシック" panose="020B0600070205080204" pitchFamily="50" charset="-128"/>
              </a:rPr>
              <a:t>の同定</a:t>
            </a:r>
            <a:endParaRPr kumimoji="1" lang="en-US" altLang="ja-JP" sz="2800" dirty="0" smtClean="0">
              <a:solidFill>
                <a:srgbClr val="FF0000"/>
              </a:solidFill>
              <a:latin typeface="ＭＳ Ｐゴシック" panose="020B0600070205080204" pitchFamily="50" charset="-128"/>
              <a:ea typeface="ＭＳ Ｐゴシック" panose="020B0600070205080204" pitchFamily="50" charset="-128"/>
            </a:endParaRPr>
          </a:p>
          <a:p>
            <a:r>
              <a:rPr lang="en-US" altLang="ja-JP" sz="2800" dirty="0">
                <a:solidFill>
                  <a:srgbClr val="FF0000"/>
                </a:solidFill>
                <a:latin typeface="ＭＳ Ｐゴシック" panose="020B0600070205080204" pitchFamily="50" charset="-128"/>
                <a:ea typeface="ＭＳ Ｐゴシック" panose="020B0600070205080204" pitchFamily="50" charset="-128"/>
              </a:rPr>
              <a:t>	</a:t>
            </a:r>
            <a:r>
              <a:rPr lang="en-US" altLang="ja-JP" sz="2800" dirty="0" smtClean="0">
                <a:solidFill>
                  <a:srgbClr val="FF0000"/>
                </a:solidFill>
                <a:latin typeface="ＭＳ Ｐゴシック" panose="020B0600070205080204" pitchFamily="50" charset="-128"/>
                <a:ea typeface="ＭＳ Ｐゴシック" panose="020B0600070205080204" pitchFamily="50" charset="-128"/>
              </a:rPr>
              <a:t>- J</a:t>
            </a:r>
            <a:r>
              <a:rPr lang="ja-JP" altLang="en-US" sz="2800" dirty="0" smtClean="0">
                <a:solidFill>
                  <a:srgbClr val="FF0000"/>
                </a:solidFill>
                <a:latin typeface="ＭＳ Ｐゴシック" panose="020B0600070205080204" pitchFamily="50" charset="-128"/>
                <a:ea typeface="ＭＳ Ｐゴシック" panose="020B0600070205080204" pitchFamily="50" charset="-128"/>
              </a:rPr>
              <a:t>と</a:t>
            </a:r>
            <a:r>
              <a:rPr lang="en-US" altLang="ja-JP" sz="2800" dirty="0" smtClean="0">
                <a:solidFill>
                  <a:srgbClr val="FF0000"/>
                </a:solidFill>
                <a:latin typeface="ＭＳ Ｐゴシック" panose="020B0600070205080204" pitchFamily="50" charset="-128"/>
                <a:ea typeface="ＭＳ Ｐゴシック" panose="020B0600070205080204" pitchFamily="50" charset="-128"/>
              </a:rPr>
              <a:t>c</a:t>
            </a:r>
            <a:r>
              <a:rPr lang="ja-JP" altLang="en-US" sz="2800" dirty="0" smtClean="0">
                <a:solidFill>
                  <a:srgbClr val="FF0000"/>
                </a:solidFill>
                <a:latin typeface="ＭＳ Ｐゴシック" panose="020B0600070205080204" pitchFamily="50" charset="-128"/>
                <a:ea typeface="ＭＳ Ｐゴシック" panose="020B0600070205080204" pitchFamily="50" charset="-128"/>
              </a:rPr>
              <a:t>の同定</a:t>
            </a:r>
            <a:endParaRPr lang="en-US" altLang="ja-JP" sz="2800" dirty="0" smtClean="0">
              <a:solidFill>
                <a:srgbClr val="FF0000"/>
              </a:solidFill>
              <a:latin typeface="ＭＳ Ｐゴシック" panose="020B0600070205080204" pitchFamily="50" charset="-128"/>
              <a:ea typeface="ＭＳ Ｐゴシック" panose="020B0600070205080204" pitchFamily="50" charset="-128"/>
            </a:endParaRPr>
          </a:p>
          <a:p>
            <a:r>
              <a:rPr kumimoji="1" lang="en-US" altLang="ja-JP" sz="2800" dirty="0">
                <a:solidFill>
                  <a:srgbClr val="FF0000"/>
                </a:solidFill>
                <a:latin typeface="ＭＳ Ｐゴシック" panose="020B0600070205080204" pitchFamily="50" charset="-128"/>
                <a:ea typeface="ＭＳ Ｐゴシック" panose="020B0600070205080204" pitchFamily="50" charset="-128"/>
              </a:rPr>
              <a:t>	</a:t>
            </a:r>
            <a:r>
              <a:rPr lang="en-US" altLang="ja-JP" sz="2800" dirty="0" smtClean="0">
                <a:solidFill>
                  <a:srgbClr val="FF0000"/>
                </a:solidFill>
                <a:latin typeface="ＭＳ Ｐゴシック" panose="020B0600070205080204" pitchFamily="50" charset="-128"/>
                <a:ea typeface="ＭＳ Ｐゴシック" panose="020B0600070205080204" pitchFamily="50" charset="-128"/>
              </a:rPr>
              <a:t>- M</a:t>
            </a:r>
            <a:r>
              <a:rPr lang="ja-JP" altLang="en-US" sz="2800" dirty="0" smtClean="0">
                <a:solidFill>
                  <a:srgbClr val="FF0000"/>
                </a:solidFill>
                <a:latin typeface="ＭＳ Ｐゴシック" panose="020B0600070205080204" pitchFamily="50" charset="-128"/>
                <a:ea typeface="ＭＳ Ｐゴシック" panose="020B0600070205080204" pitchFamily="50" charset="-128"/>
              </a:rPr>
              <a:t>と</a:t>
            </a:r>
            <a:r>
              <a:rPr lang="en-US" altLang="ja-JP" sz="2800" dirty="0" smtClean="0">
                <a:solidFill>
                  <a:srgbClr val="FF0000"/>
                </a:solidFill>
                <a:latin typeface="ＭＳ Ｐゴシック" panose="020B0600070205080204" pitchFamily="50" charset="-128"/>
                <a:ea typeface="ＭＳ Ｐゴシック" panose="020B0600070205080204" pitchFamily="50" charset="-128"/>
              </a:rPr>
              <a:t>f</a:t>
            </a:r>
            <a:r>
              <a:rPr lang="ja-JP" altLang="en-US" sz="2800" dirty="0" smtClean="0">
                <a:solidFill>
                  <a:srgbClr val="FF0000"/>
                </a:solidFill>
                <a:latin typeface="ＭＳ Ｐゴシック" panose="020B0600070205080204" pitchFamily="50" charset="-128"/>
                <a:ea typeface="ＭＳ Ｐゴシック" panose="020B0600070205080204" pitchFamily="50" charset="-128"/>
              </a:rPr>
              <a:t>の同定</a:t>
            </a:r>
            <a:endParaRPr kumimoji="1" lang="en-US" altLang="ja-JP" sz="2800" dirty="0" smtClean="0">
              <a:solidFill>
                <a:srgbClr val="FF0000"/>
              </a:solidFill>
              <a:latin typeface="ＭＳ Ｐゴシック" panose="020B0600070205080204" pitchFamily="50" charset="-128"/>
              <a:ea typeface="ＭＳ Ｐゴシック" panose="020B0600070205080204" pitchFamily="50" charset="-128"/>
            </a:endParaRPr>
          </a:p>
          <a:p>
            <a:r>
              <a:rPr kumimoji="1" lang="ja-JP" altLang="en-US" sz="2800" dirty="0" smtClean="0">
                <a:latin typeface="ＭＳ Ｐゴシック" panose="020B0600070205080204" pitchFamily="50" charset="-128"/>
                <a:ea typeface="ＭＳ Ｐゴシック" panose="020B0600070205080204" pitchFamily="50" charset="-128"/>
              </a:rPr>
              <a:t>・特性解析</a:t>
            </a:r>
            <a:endParaRPr kumimoji="1" lang="en-US" altLang="ja-JP" sz="2800" dirty="0" smtClean="0">
              <a:latin typeface="ＭＳ Ｐゴシック" panose="020B0600070205080204" pitchFamily="50" charset="-128"/>
              <a:ea typeface="ＭＳ Ｐゴシック" panose="020B0600070205080204" pitchFamily="50" charset="-128"/>
            </a:endParaRPr>
          </a:p>
          <a:p>
            <a:r>
              <a:rPr lang="ja-JP" altLang="en-US" sz="2800" dirty="0" smtClean="0">
                <a:latin typeface="ＭＳ Ｐゴシック" panose="020B0600070205080204" pitchFamily="50" charset="-128"/>
                <a:ea typeface="ＭＳ Ｐゴシック" panose="020B0600070205080204" pitchFamily="50" charset="-128"/>
              </a:rPr>
              <a:t>・制御システムの構成</a:t>
            </a:r>
            <a:endParaRPr lang="en-US" altLang="ja-JP" sz="2800" dirty="0" smtClean="0">
              <a:latin typeface="ＭＳ Ｐゴシック" panose="020B0600070205080204" pitchFamily="50" charset="-128"/>
              <a:ea typeface="ＭＳ Ｐゴシック" panose="020B0600070205080204" pitchFamily="50" charset="-128"/>
            </a:endParaRPr>
          </a:p>
          <a:p>
            <a:r>
              <a:rPr lang="en-US" altLang="ja-JP" sz="2800" dirty="0" smtClean="0">
                <a:latin typeface="ＭＳ Ｐゴシック" panose="020B0600070205080204" pitchFamily="50" charset="-128"/>
                <a:ea typeface="ＭＳ Ｐゴシック" panose="020B0600070205080204" pitchFamily="50" charset="-128"/>
              </a:rPr>
              <a:t>	- </a:t>
            </a:r>
            <a:r>
              <a:rPr lang="ja-JP" altLang="en-US" sz="2800" dirty="0" smtClean="0">
                <a:latin typeface="ＭＳ Ｐゴシック" panose="020B0600070205080204" pitchFamily="50" charset="-128"/>
                <a:ea typeface="ＭＳ Ｐゴシック" panose="020B0600070205080204" pitchFamily="50" charset="-128"/>
              </a:rPr>
              <a:t>離散化</a:t>
            </a:r>
            <a:endParaRPr lang="en-US" altLang="ja-JP" sz="2800" dirty="0" smtClean="0">
              <a:latin typeface="ＭＳ Ｐゴシック" panose="020B0600070205080204" pitchFamily="50" charset="-128"/>
              <a:ea typeface="ＭＳ Ｐゴシック" panose="020B0600070205080204" pitchFamily="50" charset="-128"/>
            </a:endParaRPr>
          </a:p>
          <a:p>
            <a:r>
              <a:rPr lang="ja-JP" altLang="en-US" sz="2800" dirty="0" smtClean="0">
                <a:latin typeface="ＭＳ Ｐゴシック" panose="020B0600070205080204" pitchFamily="50" charset="-128"/>
                <a:ea typeface="ＭＳ Ｐゴシック" panose="020B0600070205080204" pitchFamily="50" charset="-128"/>
              </a:rPr>
              <a:t>・振り上げ制御</a:t>
            </a:r>
            <a:endParaRPr lang="en-US" altLang="ja-JP" sz="2800" dirty="0" smtClean="0">
              <a:latin typeface="ＭＳ Ｐゴシック" panose="020B0600070205080204" pitchFamily="50" charset="-128"/>
              <a:ea typeface="ＭＳ Ｐゴシック" panose="020B0600070205080204" pitchFamily="50" charset="-128"/>
            </a:endParaRPr>
          </a:p>
          <a:p>
            <a:endParaRPr kumimoji="1" lang="en-US" altLang="ja-JP" dirty="0" smtClean="0">
              <a:latin typeface="ＭＳ Ｐゴシック" panose="020B0600070205080204" pitchFamily="50" charset="-128"/>
              <a:ea typeface="ＭＳ Ｐゴシック" panose="020B0600070205080204" pitchFamily="50" charset="-128"/>
            </a:endParaRPr>
          </a:p>
          <a:p>
            <a:endParaRPr kumimoji="1" lang="en-US" altLang="ja-JP" dirty="0" smtClean="0">
              <a:latin typeface="ＭＳ Ｐゴシック" panose="020B0600070205080204" pitchFamily="50" charset="-128"/>
              <a:ea typeface="ＭＳ Ｐゴシック" panose="020B0600070205080204" pitchFamily="50" charset="-128"/>
            </a:endParaRPr>
          </a:p>
          <a:p>
            <a:endParaRPr kumimoji="1" lang="en-US" altLang="ja-JP" dirty="0" smtClean="0">
              <a:latin typeface="ＭＳ Ｐゴシック" panose="020B0600070205080204" pitchFamily="50" charset="-128"/>
              <a:ea typeface="ＭＳ Ｐゴシック" panose="020B0600070205080204" pitchFamily="50" charset="-128"/>
            </a:endParaRPr>
          </a:p>
          <a:p>
            <a:endParaRPr kumimoji="1" lang="ja-JP" altLang="en-US"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042481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a:t>M</a:t>
            </a:r>
            <a:r>
              <a:rPr lang="ja-JP" altLang="en-US" dirty="0"/>
              <a:t>と</a:t>
            </a:r>
            <a:r>
              <a:rPr lang="en-US" altLang="ja-JP" dirty="0"/>
              <a:t>f</a:t>
            </a:r>
            <a:r>
              <a:rPr lang="ja-JP" altLang="en-US" dirty="0"/>
              <a:t>の測定（フィードバック入力による測定法）</a:t>
            </a:r>
            <a:endParaRPr kumimoji="1" lang="ja-JP" altLang="en-US" dirty="0"/>
          </a:p>
        </p:txBody>
      </p:sp>
      <p:sp>
        <p:nvSpPr>
          <p:cNvPr id="5" name="コンテンツ プレースホルダー 4"/>
          <p:cNvSpPr>
            <a:spLocks noGrp="1"/>
          </p:cNvSpPr>
          <p:nvPr>
            <p:ph idx="1"/>
          </p:nvPr>
        </p:nvSpPr>
        <p:spPr>
          <a:xfrm>
            <a:off x="0" y="1325562"/>
            <a:ext cx="9144000" cy="5532437"/>
          </a:xfrm>
        </p:spPr>
        <p:txBody>
          <a:bodyPr>
            <a:normAutofit/>
          </a:bodyPr>
          <a:lstStyle/>
          <a:p>
            <a:r>
              <a:rPr lang="ja-JP" altLang="en-US" dirty="0" smtClean="0"/>
              <a:t>フィードバック</a:t>
            </a:r>
            <a:r>
              <a:rPr lang="ja-JP" altLang="en-US" dirty="0"/>
              <a:t>制御</a:t>
            </a:r>
            <a:r>
              <a:rPr lang="ja-JP" altLang="en-US" dirty="0" smtClean="0"/>
              <a:t>系のブロック線図は以下のようになる</a:t>
            </a:r>
            <a:endParaRPr lang="en-US" altLang="ja-JP" dirty="0" smtClean="0"/>
          </a:p>
          <a:p>
            <a:endParaRPr kumimoji="1" lang="en-US" altLang="ja-JP" dirty="0"/>
          </a:p>
          <a:p>
            <a:endParaRPr lang="en-US" altLang="ja-JP" dirty="0" smtClean="0"/>
          </a:p>
          <a:p>
            <a:endParaRPr kumimoji="1" lang="en-US" altLang="ja-JP" dirty="0"/>
          </a:p>
          <a:p>
            <a:endParaRPr lang="en-US" altLang="ja-JP" dirty="0" smtClean="0"/>
          </a:p>
          <a:p>
            <a:r>
              <a:rPr lang="ja-JP" altLang="en-US" dirty="0" smtClean="0"/>
              <a:t>このブロック線図から伝達関数を求める　</a:t>
            </a:r>
            <a:r>
              <a:rPr lang="ja-JP" altLang="en-US" sz="3600" dirty="0"/>
              <a:t>が</a:t>
            </a:r>
            <a:endParaRPr lang="en-US" altLang="ja-JP" sz="3600" dirty="0"/>
          </a:p>
          <a:p>
            <a:endParaRPr lang="en-US" altLang="ja-JP" dirty="0"/>
          </a:p>
          <a:p>
            <a:r>
              <a:rPr lang="ja-JP" altLang="en-US" dirty="0" smtClean="0"/>
              <a:t>伝達関数には非線形成分である飽和器を</a:t>
            </a:r>
            <a:r>
              <a:rPr lang="ja-JP" altLang="en-US" dirty="0"/>
              <a:t>含</a:t>
            </a:r>
            <a:r>
              <a:rPr lang="ja-JP" altLang="en-US" dirty="0" smtClean="0"/>
              <a:t>めることはできない</a:t>
            </a:r>
            <a:endParaRPr lang="en-US" altLang="ja-JP" dirty="0"/>
          </a:p>
          <a:p>
            <a:r>
              <a:rPr lang="ja-JP" altLang="en-US" dirty="0" smtClean="0"/>
              <a:t>飽和器を考慮せずに伝達関数を求める</a:t>
            </a:r>
            <a:endParaRPr lang="en-US" altLang="ja-JP" dirty="0" smtClean="0"/>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5250" y="2310052"/>
            <a:ext cx="6510338" cy="1071086"/>
          </a:xfrm>
          <a:prstGeom prst="rect">
            <a:avLst/>
          </a:prstGeom>
        </p:spPr>
      </p:pic>
      <p:cxnSp>
        <p:nvCxnSpPr>
          <p:cNvPr id="11" name="直線矢印コネクタ 10"/>
          <p:cNvCxnSpPr/>
          <p:nvPr/>
        </p:nvCxnSpPr>
        <p:spPr>
          <a:xfrm flipH="1" flipV="1">
            <a:off x="5975350" y="2845595"/>
            <a:ext cx="647700" cy="310355"/>
          </a:xfrm>
          <a:prstGeom prst="straightConnector1">
            <a:avLst/>
          </a:prstGeom>
          <a:ln w="66675">
            <a:solidFill>
              <a:schemeClr val="tx1"/>
            </a:solidFill>
            <a:tailEnd type="triangle"/>
          </a:ln>
        </p:spPr>
        <p:style>
          <a:lnRef idx="3">
            <a:schemeClr val="dk1"/>
          </a:lnRef>
          <a:fillRef idx="0">
            <a:schemeClr val="dk1"/>
          </a:fillRef>
          <a:effectRef idx="2">
            <a:schemeClr val="dk1"/>
          </a:effectRef>
          <a:fontRef idx="minor">
            <a:schemeClr val="tx1"/>
          </a:fontRef>
        </p:style>
      </p:cxnSp>
      <p:pic>
        <p:nvPicPr>
          <p:cNvPr id="13" name="図 12"/>
          <p:cNvPicPr>
            <a:picLocks noChangeAspect="1"/>
          </p:cNvPicPr>
          <p:nvPr/>
        </p:nvPicPr>
        <p:blipFill rotWithShape="1">
          <a:blip r:embed="rId4">
            <a:extLst>
              <a:ext uri="{28A0092B-C50C-407E-A947-70E740481C1C}">
                <a14:useLocalDpi xmlns:a14="http://schemas.microsoft.com/office/drawing/2010/main" val="0"/>
              </a:ext>
            </a:extLst>
          </a:blip>
          <a:srcRect l="41726"/>
          <a:stretch/>
        </p:blipFill>
        <p:spPr>
          <a:xfrm>
            <a:off x="6623050" y="2973789"/>
            <a:ext cx="1170122" cy="608086"/>
          </a:xfrm>
          <a:prstGeom prst="rect">
            <a:avLst/>
          </a:prstGeom>
        </p:spPr>
      </p:pic>
    </p:spTree>
    <p:extLst>
      <p:ext uri="{BB962C8B-B14F-4D97-AF65-F5344CB8AC3E}">
        <p14:creationId xmlns:p14="http://schemas.microsoft.com/office/powerpoint/2010/main" val="41680401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a:t>M</a:t>
            </a:r>
            <a:r>
              <a:rPr lang="ja-JP" altLang="en-US" dirty="0"/>
              <a:t>と</a:t>
            </a:r>
            <a:r>
              <a:rPr lang="en-US" altLang="ja-JP" dirty="0"/>
              <a:t>f</a:t>
            </a:r>
            <a:r>
              <a:rPr lang="ja-JP" altLang="en-US" dirty="0"/>
              <a:t>の測定（フィードバック入力による測定法）</a:t>
            </a:r>
            <a:endParaRPr kumimoji="1" lang="ja-JP" altLang="en-US" dirty="0"/>
          </a:p>
        </p:txBody>
      </p:sp>
      <mc:AlternateContent xmlns:mc="http://schemas.openxmlformats.org/markup-compatibility/2006" xmlns:a14="http://schemas.microsoft.com/office/drawing/2010/main">
        <mc:Choice Requires="a14">
          <p:sp>
            <p:nvSpPr>
              <p:cNvPr id="5" name="コンテンツ プレースホルダー 4"/>
              <p:cNvSpPr>
                <a:spLocks noGrp="1"/>
              </p:cNvSpPr>
              <p:nvPr>
                <p:ph idx="1"/>
              </p:nvPr>
            </p:nvSpPr>
            <p:spPr>
              <a:xfrm>
                <a:off x="0" y="1325562"/>
                <a:ext cx="9144000" cy="5532437"/>
              </a:xfrm>
            </p:spPr>
            <p:txBody>
              <a:bodyPr>
                <a:normAutofit/>
              </a:bodyPr>
              <a:lstStyle/>
              <a:p>
                <a:r>
                  <a:rPr lang="ja-JP" altLang="en-US" dirty="0" smtClean="0"/>
                  <a:t>フィードバック</a:t>
                </a:r>
                <a:r>
                  <a:rPr lang="ja-JP" altLang="en-US" dirty="0"/>
                  <a:t>制御</a:t>
                </a:r>
                <a:r>
                  <a:rPr lang="ja-JP" altLang="en-US" dirty="0" smtClean="0"/>
                  <a:t>系のブロック線図は以下のようになる</a:t>
                </a:r>
                <a:endParaRPr lang="en-US" altLang="ja-JP" dirty="0" smtClean="0"/>
              </a:p>
              <a:p>
                <a:endParaRPr kumimoji="1" lang="en-US" altLang="ja-JP" dirty="0"/>
              </a:p>
              <a:p>
                <a:endParaRPr lang="en-US" altLang="ja-JP" dirty="0" smtClean="0"/>
              </a:p>
              <a:p>
                <a:endParaRPr kumimoji="1" lang="en-US" altLang="ja-JP" dirty="0"/>
              </a:p>
              <a:p>
                <a:endParaRPr lang="en-US" altLang="ja-JP" dirty="0" smtClean="0"/>
              </a:p>
              <a:p>
                <a:r>
                  <a:rPr lang="ja-JP" altLang="en-US" dirty="0" smtClean="0"/>
                  <a:t>このブロック線図から伝達関数を求めると</a:t>
                </a:r>
                <a:endParaRPr lang="en-US" altLang="ja-JP" dirty="0" smtClean="0"/>
              </a:p>
              <a:p>
                <a:endParaRPr lang="en-US" altLang="ja-JP" dirty="0"/>
              </a:p>
              <a:p>
                <a:endParaRPr lang="en-US" altLang="ja-JP" dirty="0" smtClean="0"/>
              </a:p>
              <a:p>
                <a:endParaRPr lang="en-US" altLang="ja-JP" dirty="0"/>
              </a:p>
              <a:p>
                <a:r>
                  <a:rPr kumimoji="1" lang="en-US" altLang="ja-JP" dirty="0" smtClean="0"/>
                  <a:t>A</a:t>
                </a:r>
                <a:r>
                  <a:rPr kumimoji="1" lang="ja-JP" altLang="en-US" dirty="0" smtClean="0"/>
                  <a:t>は図中の</a:t>
                </a:r>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𝑘</m:t>
                        </m:r>
                      </m:e>
                      <m:sub>
                        <m:r>
                          <a:rPr lang="en-US" altLang="ja-JP" i="1" dirty="0" smtClean="0">
                            <a:latin typeface="Cambria Math" panose="02040503050406030204" pitchFamily="18" charset="0"/>
                          </a:rPr>
                          <m:t>𝑐</m:t>
                        </m:r>
                      </m:sub>
                    </m:sSub>
                  </m:oMath>
                </a14:m>
                <a:r>
                  <a:rPr lang="ja-JP" altLang="en-US" dirty="0" smtClean="0"/>
                  <a:t>と同じゲインのことである。</a:t>
                </a:r>
                <a:endParaRPr kumimoji="1" lang="ja-JP" altLang="en-US" dirty="0"/>
              </a:p>
            </p:txBody>
          </p:sp>
        </mc:Choice>
        <mc:Fallback xmlns="">
          <p:sp>
            <p:nvSpPr>
              <p:cNvPr id="5" name="コンテンツ プレースホルダー 4"/>
              <p:cNvSpPr>
                <a:spLocks noGrp="1" noRot="1" noChangeAspect="1" noMove="1" noResize="1" noEditPoints="1" noAdjustHandles="1" noChangeArrowheads="1" noChangeShapeType="1" noTextEdit="1"/>
              </p:cNvSpPr>
              <p:nvPr>
                <p:ph idx="1"/>
              </p:nvPr>
            </p:nvSpPr>
            <p:spPr>
              <a:xfrm>
                <a:off x="0" y="1325562"/>
                <a:ext cx="9144000" cy="5532437"/>
              </a:xfrm>
              <a:blipFill>
                <a:blip r:embed="rId3"/>
                <a:stretch>
                  <a:fillRect l="-1200" t="-1872"/>
                </a:stretch>
              </a:blipFill>
            </p:spPr>
            <p:txBody>
              <a:bodyPr/>
              <a:lstStyle/>
              <a:p>
                <a:r>
                  <a:rPr lang="ja-JP" altLang="en-US">
                    <a:noFill/>
                  </a:rPr>
                  <a:t> </a:t>
                </a:r>
              </a:p>
            </p:txBody>
          </p:sp>
        </mc:Fallback>
      </mc:AlternateContent>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5250" y="2310052"/>
            <a:ext cx="6510338" cy="1071086"/>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9066" y="4659782"/>
            <a:ext cx="4574956" cy="806377"/>
          </a:xfrm>
          <a:prstGeom prst="rect">
            <a:avLst/>
          </a:prstGeom>
        </p:spPr>
      </p:pic>
      <p:cxnSp>
        <p:nvCxnSpPr>
          <p:cNvPr id="11" name="直線矢印コネクタ 10"/>
          <p:cNvCxnSpPr/>
          <p:nvPr/>
        </p:nvCxnSpPr>
        <p:spPr>
          <a:xfrm flipH="1" flipV="1">
            <a:off x="5975350" y="2845595"/>
            <a:ext cx="647700" cy="310355"/>
          </a:xfrm>
          <a:prstGeom prst="straightConnector1">
            <a:avLst/>
          </a:prstGeom>
          <a:ln w="66675">
            <a:solidFill>
              <a:schemeClr val="tx1"/>
            </a:solidFill>
            <a:tailEnd type="triangle"/>
          </a:ln>
        </p:spPr>
        <p:style>
          <a:lnRef idx="3">
            <a:schemeClr val="dk1"/>
          </a:lnRef>
          <a:fillRef idx="0">
            <a:schemeClr val="dk1"/>
          </a:fillRef>
          <a:effectRef idx="2">
            <a:schemeClr val="dk1"/>
          </a:effectRef>
          <a:fontRef idx="minor">
            <a:schemeClr val="tx1"/>
          </a:fontRef>
        </p:style>
      </p:cxnSp>
      <p:pic>
        <p:nvPicPr>
          <p:cNvPr id="13" name="図 12"/>
          <p:cNvPicPr>
            <a:picLocks noChangeAspect="1"/>
          </p:cNvPicPr>
          <p:nvPr/>
        </p:nvPicPr>
        <p:blipFill rotWithShape="1">
          <a:blip r:embed="rId6">
            <a:extLst>
              <a:ext uri="{28A0092B-C50C-407E-A947-70E740481C1C}">
                <a14:useLocalDpi xmlns:a14="http://schemas.microsoft.com/office/drawing/2010/main" val="0"/>
              </a:ext>
            </a:extLst>
          </a:blip>
          <a:srcRect l="41726"/>
          <a:stretch/>
        </p:blipFill>
        <p:spPr>
          <a:xfrm>
            <a:off x="6623050" y="2973789"/>
            <a:ext cx="1170122" cy="608086"/>
          </a:xfrm>
          <a:prstGeom prst="rect">
            <a:avLst/>
          </a:prstGeom>
        </p:spPr>
      </p:pic>
      <p:sp>
        <p:nvSpPr>
          <p:cNvPr id="3" name="乗算 2"/>
          <p:cNvSpPr/>
          <p:nvPr/>
        </p:nvSpPr>
        <p:spPr>
          <a:xfrm>
            <a:off x="3915768" y="1877541"/>
            <a:ext cx="1409303" cy="1500188"/>
          </a:xfrm>
          <a:prstGeom prst="mathMultiply">
            <a:avLst>
              <a:gd name="adj1" fmla="val 5616"/>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Tree>
    <p:extLst>
      <p:ext uri="{BB962C8B-B14F-4D97-AF65-F5344CB8AC3E}">
        <p14:creationId xmlns:p14="http://schemas.microsoft.com/office/powerpoint/2010/main" val="40693720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a:t>M</a:t>
            </a:r>
            <a:r>
              <a:rPr lang="ja-JP" altLang="en-US" dirty="0"/>
              <a:t>と</a:t>
            </a:r>
            <a:r>
              <a:rPr lang="en-US" altLang="ja-JP" dirty="0"/>
              <a:t>f</a:t>
            </a:r>
            <a:r>
              <a:rPr lang="ja-JP" altLang="en-US" dirty="0"/>
              <a:t>の測定（フィードバック入力による測定法）</a:t>
            </a:r>
            <a:endParaRPr kumimoji="1" lang="ja-JP" altLang="en-US" dirty="0"/>
          </a:p>
        </p:txBody>
      </p:sp>
      <p:sp>
        <p:nvSpPr>
          <p:cNvPr id="5" name="コンテンツ プレースホルダー 4"/>
          <p:cNvSpPr>
            <a:spLocks noGrp="1"/>
          </p:cNvSpPr>
          <p:nvPr>
            <p:ph idx="1"/>
          </p:nvPr>
        </p:nvSpPr>
        <p:spPr>
          <a:xfrm>
            <a:off x="0" y="1325562"/>
            <a:ext cx="9144000" cy="5532437"/>
          </a:xfrm>
        </p:spPr>
        <p:txBody>
          <a:bodyPr>
            <a:normAutofit/>
          </a:bodyPr>
          <a:lstStyle/>
          <a:p>
            <a:r>
              <a:rPr lang="ja-JP" altLang="en-US" dirty="0" smtClean="0"/>
              <a:t>フィードバック</a:t>
            </a:r>
            <a:r>
              <a:rPr lang="ja-JP" altLang="en-US" dirty="0"/>
              <a:t>制御</a:t>
            </a:r>
            <a:r>
              <a:rPr lang="ja-JP" altLang="en-US" dirty="0" smtClean="0"/>
              <a:t>系のブロック線図は以下のようになる</a:t>
            </a:r>
            <a:endParaRPr lang="en-US" altLang="ja-JP" dirty="0" smtClean="0"/>
          </a:p>
          <a:p>
            <a:endParaRPr kumimoji="1" lang="en-US" altLang="ja-JP" dirty="0"/>
          </a:p>
          <a:p>
            <a:endParaRPr lang="en-US" altLang="ja-JP" dirty="0" smtClean="0"/>
          </a:p>
          <a:p>
            <a:endParaRPr kumimoji="1" lang="en-US" altLang="ja-JP" dirty="0"/>
          </a:p>
          <a:p>
            <a:endParaRPr lang="en-US" altLang="ja-JP" dirty="0" smtClean="0"/>
          </a:p>
          <a:p>
            <a:pPr marL="0" indent="0">
              <a:buNone/>
            </a:pPr>
            <a:endParaRPr lang="en-US" altLang="ja-JP" dirty="0" smtClean="0"/>
          </a:p>
          <a:p>
            <a:pPr marL="0" indent="0">
              <a:buNone/>
            </a:pPr>
            <a:endParaRPr lang="en-US" altLang="ja-JP" dirty="0"/>
          </a:p>
          <a:p>
            <a:endParaRPr lang="en-US" altLang="ja-JP" dirty="0" smtClean="0"/>
          </a:p>
          <a:p>
            <a:endParaRPr lang="en-US" altLang="ja-JP" dirty="0"/>
          </a:p>
          <a:p>
            <a:pPr marL="0" indent="0">
              <a:buNone/>
            </a:pPr>
            <a:endParaRPr kumimoji="1" lang="ja-JP" altLang="en-US" dirty="0"/>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9585" y="4340945"/>
            <a:ext cx="3971429" cy="700000"/>
          </a:xfrm>
          <a:prstGeom prst="rect">
            <a:avLst/>
          </a:prstGeom>
        </p:spPr>
      </p:pic>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9809" y="2380071"/>
            <a:ext cx="2207143" cy="664286"/>
          </a:xfrm>
          <a:prstGeom prst="rect">
            <a:avLst/>
          </a:prstGeom>
        </p:spPr>
      </p:pic>
      <p:sp>
        <p:nvSpPr>
          <p:cNvPr id="3" name="下矢印 2"/>
          <p:cNvSpPr/>
          <p:nvPr/>
        </p:nvSpPr>
        <p:spPr>
          <a:xfrm>
            <a:off x="4309110" y="3148011"/>
            <a:ext cx="525780" cy="100944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22098948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a:t>M</a:t>
            </a:r>
            <a:r>
              <a:rPr lang="ja-JP" altLang="en-US" dirty="0"/>
              <a:t>と</a:t>
            </a:r>
            <a:r>
              <a:rPr lang="en-US" altLang="ja-JP" dirty="0"/>
              <a:t>f</a:t>
            </a:r>
            <a:r>
              <a:rPr lang="ja-JP" altLang="en-US" dirty="0"/>
              <a:t>の測定（フィードバック入力による測定法）</a:t>
            </a:r>
            <a:endParaRPr kumimoji="1" lang="ja-JP" altLang="en-US" dirty="0"/>
          </a:p>
        </p:txBody>
      </p:sp>
      <p:sp>
        <p:nvSpPr>
          <p:cNvPr id="5" name="コンテンツ プレースホルダー 4"/>
          <p:cNvSpPr>
            <a:spLocks noGrp="1"/>
          </p:cNvSpPr>
          <p:nvPr>
            <p:ph idx="1"/>
          </p:nvPr>
        </p:nvSpPr>
        <p:spPr>
          <a:xfrm>
            <a:off x="0" y="1325562"/>
            <a:ext cx="9144000" cy="5532437"/>
          </a:xfrm>
        </p:spPr>
        <p:txBody>
          <a:bodyPr>
            <a:normAutofit/>
          </a:bodyPr>
          <a:lstStyle/>
          <a:p>
            <a:r>
              <a:rPr lang="ja-JP" altLang="en-US" dirty="0"/>
              <a:t>二つの伝達関数を比較することで</a:t>
            </a:r>
            <a:r>
              <a:rPr lang="en-US" altLang="ja-JP" dirty="0"/>
              <a:t>m</a:t>
            </a:r>
            <a:r>
              <a:rPr lang="ja-JP" altLang="en-US" dirty="0"/>
              <a:t>と</a:t>
            </a:r>
            <a:r>
              <a:rPr lang="en-US" altLang="ja-JP" dirty="0"/>
              <a:t>f</a:t>
            </a:r>
            <a:r>
              <a:rPr lang="ja-JP" altLang="en-US" dirty="0"/>
              <a:t>を同定</a:t>
            </a:r>
            <a:endParaRPr lang="en-US" altLang="ja-JP" dirty="0"/>
          </a:p>
          <a:p>
            <a:endParaRPr kumimoji="1" lang="en-US" altLang="ja-JP" dirty="0"/>
          </a:p>
          <a:p>
            <a:endParaRPr lang="en-US" altLang="ja-JP" dirty="0" smtClean="0"/>
          </a:p>
          <a:p>
            <a:endParaRPr kumimoji="1" lang="en-US" altLang="ja-JP" dirty="0"/>
          </a:p>
          <a:p>
            <a:endParaRPr lang="en-US" altLang="ja-JP" dirty="0" smtClean="0"/>
          </a:p>
          <a:p>
            <a:pPr marL="0" indent="0">
              <a:buNone/>
            </a:pPr>
            <a:endParaRPr lang="en-US" altLang="ja-JP" dirty="0" smtClean="0"/>
          </a:p>
          <a:p>
            <a:pPr marL="0" indent="0">
              <a:buNone/>
            </a:pPr>
            <a:endParaRPr lang="en-US" altLang="ja-JP" dirty="0"/>
          </a:p>
          <a:p>
            <a:endParaRPr lang="en-US" altLang="ja-JP" dirty="0" smtClean="0"/>
          </a:p>
          <a:p>
            <a:endParaRPr lang="en-US" altLang="ja-JP" dirty="0"/>
          </a:p>
          <a:p>
            <a:endParaRPr kumimoji="1" lang="ja-JP" altLang="en-US" dirty="0"/>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9585" y="4340945"/>
            <a:ext cx="3971429" cy="700000"/>
          </a:xfrm>
          <a:prstGeom prst="rect">
            <a:avLst/>
          </a:prstGeom>
        </p:spPr>
      </p:pic>
      <p:sp>
        <p:nvSpPr>
          <p:cNvPr id="3" name="下矢印 2"/>
          <p:cNvSpPr/>
          <p:nvPr/>
        </p:nvSpPr>
        <p:spPr>
          <a:xfrm>
            <a:off x="4309110" y="3242056"/>
            <a:ext cx="525780" cy="100944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350"/>
          </a:p>
        </p:txBody>
      </p:sp>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3495" y="2272972"/>
            <a:ext cx="3150000" cy="721429"/>
          </a:xfrm>
          <a:prstGeom prst="rect">
            <a:avLst/>
          </a:prstGeom>
        </p:spPr>
      </p:pic>
      <p:sp>
        <p:nvSpPr>
          <p:cNvPr id="10" name="下矢印 9"/>
          <p:cNvSpPr/>
          <p:nvPr/>
        </p:nvSpPr>
        <p:spPr>
          <a:xfrm rot="10800000">
            <a:off x="4309110" y="3039122"/>
            <a:ext cx="525780" cy="68403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22672700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a:t>M</a:t>
            </a:r>
            <a:r>
              <a:rPr lang="ja-JP" altLang="en-US" dirty="0"/>
              <a:t>と</a:t>
            </a:r>
            <a:r>
              <a:rPr lang="en-US" altLang="ja-JP" dirty="0"/>
              <a:t>f</a:t>
            </a:r>
            <a:r>
              <a:rPr lang="ja-JP" altLang="en-US" dirty="0" smtClean="0"/>
              <a:t>の</a:t>
            </a:r>
            <a:r>
              <a:rPr lang="ja-JP" altLang="en-US" dirty="0"/>
              <a:t>決定</a:t>
            </a:r>
            <a:endParaRPr kumimoji="1" lang="ja-JP" altLang="en-US" dirty="0"/>
          </a:p>
        </p:txBody>
      </p:sp>
      <p:sp>
        <p:nvSpPr>
          <p:cNvPr id="5" name="コンテンツ プレースホルダー 4"/>
          <p:cNvSpPr>
            <a:spLocks noGrp="1"/>
          </p:cNvSpPr>
          <p:nvPr>
            <p:ph idx="1"/>
          </p:nvPr>
        </p:nvSpPr>
        <p:spPr>
          <a:xfrm>
            <a:off x="0" y="1325563"/>
            <a:ext cx="9144000" cy="5532437"/>
          </a:xfrm>
        </p:spPr>
        <p:txBody>
          <a:bodyPr>
            <a:normAutofit lnSpcReduction="10000"/>
          </a:bodyPr>
          <a:lstStyle/>
          <a:p>
            <a:r>
              <a:rPr kumimoji="1" lang="ja-JP" altLang="en-US" dirty="0" smtClean="0"/>
              <a:t>二通りで</a:t>
            </a:r>
            <a:r>
              <a:rPr kumimoji="1" lang="en-US" altLang="ja-JP" dirty="0" smtClean="0"/>
              <a:t>M</a:t>
            </a:r>
            <a:r>
              <a:rPr kumimoji="1" lang="ja-JP" altLang="en-US" dirty="0" smtClean="0"/>
              <a:t>と</a:t>
            </a:r>
            <a:r>
              <a:rPr kumimoji="1" lang="ja-JP" altLang="en-US" dirty="0" err="1" smtClean="0"/>
              <a:t>ｆ</a:t>
            </a:r>
            <a:r>
              <a:rPr kumimoji="1" lang="ja-JP" altLang="en-US" dirty="0" smtClean="0"/>
              <a:t>を同定したが本実験ではステップ応答により同定した</a:t>
            </a:r>
            <a:r>
              <a:rPr kumimoji="1" lang="en-US" altLang="ja-JP" dirty="0" smtClean="0"/>
              <a:t>M</a:t>
            </a:r>
            <a:r>
              <a:rPr kumimoji="1" lang="ja-JP" altLang="en-US" dirty="0" smtClean="0"/>
              <a:t>と</a:t>
            </a:r>
            <a:r>
              <a:rPr kumimoji="1" lang="ja-JP" altLang="en-US" dirty="0" err="1" smtClean="0"/>
              <a:t>ｆ</a:t>
            </a:r>
            <a:r>
              <a:rPr kumimoji="1" lang="ja-JP" altLang="en-US" dirty="0" smtClean="0"/>
              <a:t>を用いる</a:t>
            </a:r>
            <a:endParaRPr kumimoji="1" lang="en-US" altLang="ja-JP" dirty="0" smtClean="0"/>
          </a:p>
          <a:p>
            <a:endParaRPr lang="en-US" altLang="ja-JP" dirty="0"/>
          </a:p>
          <a:p>
            <a:endParaRPr kumimoji="1" lang="en-US" altLang="ja-JP" dirty="0" smtClean="0"/>
          </a:p>
          <a:p>
            <a:endParaRPr lang="en-US" altLang="ja-JP" dirty="0"/>
          </a:p>
          <a:p>
            <a:endParaRPr kumimoji="1" lang="en-US" altLang="ja-JP" dirty="0" smtClean="0"/>
          </a:p>
          <a:p>
            <a:endParaRPr lang="en-US" altLang="ja-JP" dirty="0"/>
          </a:p>
          <a:p>
            <a:endParaRPr kumimoji="1" lang="en-US" altLang="ja-JP" dirty="0" smtClean="0"/>
          </a:p>
          <a:p>
            <a:endParaRPr lang="en-US" altLang="ja-JP" dirty="0"/>
          </a:p>
          <a:p>
            <a:endParaRPr kumimoji="1" lang="en-US" altLang="ja-JP" dirty="0" smtClean="0"/>
          </a:p>
          <a:p>
            <a:r>
              <a:rPr lang="ja-JP" altLang="en-US" dirty="0" smtClean="0"/>
              <a:t>フィードバックによる方法は飽和器を含めて考えていないので正確な値が求まらない</a:t>
            </a:r>
            <a:endParaRPr kumimoji="1" lang="en-US" altLang="ja-JP" dirty="0" smtClean="0"/>
          </a:p>
          <a:p>
            <a:endParaRPr kumimoji="1" lang="ja-JP" altLang="en-US" dirty="0"/>
          </a:p>
        </p:txBody>
      </p:sp>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3400" y="2398635"/>
            <a:ext cx="5257800" cy="2800906"/>
          </a:xfrm>
          <a:prstGeom prst="rect">
            <a:avLst/>
          </a:prstGeom>
        </p:spPr>
      </p:pic>
    </p:spTree>
    <p:extLst>
      <p:ext uri="{BB962C8B-B14F-4D97-AF65-F5344CB8AC3E}">
        <p14:creationId xmlns:p14="http://schemas.microsoft.com/office/powerpoint/2010/main" val="21495662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B437F5-D7E4-48FD-AF11-40DD57A65F39}"/>
              </a:ext>
            </a:extLst>
          </p:cNvPr>
          <p:cNvSpPr>
            <a:spLocks noGrp="1"/>
          </p:cNvSpPr>
          <p:nvPr>
            <p:ph type="ctrTitle"/>
          </p:nvPr>
        </p:nvSpPr>
        <p:spPr>
          <a:xfrm>
            <a:off x="637540" y="1132523"/>
            <a:ext cx="7868920" cy="2387600"/>
          </a:xfrm>
        </p:spPr>
        <p:txBody>
          <a:bodyPr anchor="ctr"/>
          <a:lstStyle/>
          <a:p>
            <a:r>
              <a:rPr kumimoji="1" lang="ja-JP" altLang="en-US" dirty="0">
                <a:latin typeface="ＭＳ Ｐゴシック" panose="020B0600070205080204" pitchFamily="50" charset="-128"/>
                <a:ea typeface="ＭＳ Ｐゴシック" panose="020B0600070205080204" pitchFamily="50" charset="-128"/>
              </a:rPr>
              <a:t>倒立</a:t>
            </a:r>
            <a:r>
              <a:rPr kumimoji="1" lang="ja-JP" altLang="en-US" dirty="0" smtClean="0">
                <a:latin typeface="ＭＳ Ｐゴシック" panose="020B0600070205080204" pitchFamily="50" charset="-128"/>
                <a:ea typeface="ＭＳ Ｐゴシック" panose="020B0600070205080204" pitchFamily="50" charset="-128"/>
              </a:rPr>
              <a:t>振子制御実験</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3" name="字幕 2">
            <a:extLst>
              <a:ext uri="{FF2B5EF4-FFF2-40B4-BE49-F238E27FC236}">
                <a16:creationId xmlns:a16="http://schemas.microsoft.com/office/drawing/2014/main" id="{5470B7FD-F4A6-44FB-BE2E-7FB67E571C5E}"/>
              </a:ext>
            </a:extLst>
          </p:cNvPr>
          <p:cNvSpPr>
            <a:spLocks noGrp="1"/>
          </p:cNvSpPr>
          <p:nvPr>
            <p:ph type="subTitle" idx="1"/>
          </p:nvPr>
        </p:nvSpPr>
        <p:spPr/>
        <p:txBody>
          <a:bodyPr anchor="ctr">
            <a:normAutofit/>
          </a:bodyPr>
          <a:lstStyle/>
          <a:p>
            <a:r>
              <a:rPr kumimoji="1" lang="ja-JP" altLang="en-US" sz="2800" dirty="0">
                <a:latin typeface="ＭＳ Ｐゴシック" panose="020B0600070205080204" pitchFamily="50" charset="-128"/>
                <a:ea typeface="ＭＳ Ｐゴシック" panose="020B0600070205080204" pitchFamily="50" charset="-128"/>
              </a:rPr>
              <a:t>九州工業大学</a:t>
            </a:r>
            <a:r>
              <a:rPr lang="ja-JP" altLang="en-US" sz="2800" dirty="0">
                <a:latin typeface="ＭＳ Ｐゴシック" panose="020B0600070205080204" pitchFamily="50" charset="-128"/>
                <a:ea typeface="ＭＳ Ｐゴシック" panose="020B0600070205080204" pitchFamily="50" charset="-128"/>
              </a:rPr>
              <a:t>　古賀</a:t>
            </a:r>
            <a:r>
              <a:rPr lang="ja-JP" altLang="en-US" sz="2800" dirty="0" smtClean="0">
                <a:latin typeface="ＭＳ Ｐゴシック" panose="020B0600070205080204" pitchFamily="50" charset="-128"/>
                <a:ea typeface="ＭＳ Ｐゴシック" panose="020B0600070205080204" pitchFamily="50" charset="-128"/>
              </a:rPr>
              <a:t>研究室</a:t>
            </a:r>
            <a:endParaRPr lang="en-US" altLang="ja-JP" sz="2800" dirty="0" smtClean="0">
              <a:latin typeface="ＭＳ Ｐゴシック" panose="020B0600070205080204" pitchFamily="50" charset="-128"/>
              <a:ea typeface="ＭＳ Ｐゴシック" panose="020B0600070205080204" pitchFamily="50" charset="-128"/>
            </a:endParaRPr>
          </a:p>
          <a:p>
            <a:r>
              <a:rPr lang="en-US" altLang="ja-JP" sz="2800" dirty="0" smtClean="0">
                <a:latin typeface="ＭＳ Ｐゴシック" panose="020B0600070205080204" pitchFamily="50" charset="-128"/>
                <a:ea typeface="ＭＳ Ｐゴシック" panose="020B0600070205080204" pitchFamily="50" charset="-128"/>
              </a:rPr>
              <a:t>15236076         </a:t>
            </a:r>
            <a:r>
              <a:rPr lang="ja-JP" altLang="en-US" sz="2800" dirty="0" smtClean="0">
                <a:latin typeface="ＭＳ Ｐゴシック" panose="020B0600070205080204" pitchFamily="50" charset="-128"/>
                <a:ea typeface="ＭＳ Ｐゴシック" panose="020B0600070205080204" pitchFamily="50" charset="-128"/>
              </a:rPr>
              <a:t>渡部　僚太</a:t>
            </a:r>
            <a:endParaRPr lang="en-US" altLang="ja-JP" sz="2800" dirty="0">
              <a:latin typeface="ＭＳ Ｐゴシック" panose="020B0600070205080204" pitchFamily="50" charset="-128"/>
              <a:ea typeface="ＭＳ Ｐゴシック" panose="020B0600070205080204" pitchFamily="50" charset="-128"/>
            </a:endParaRPr>
          </a:p>
        </p:txBody>
      </p:sp>
      <p:sp>
        <p:nvSpPr>
          <p:cNvPr id="5" name="テキスト ボックス 4"/>
          <p:cNvSpPr txBox="1"/>
          <p:nvPr/>
        </p:nvSpPr>
        <p:spPr>
          <a:xfrm>
            <a:off x="3946769" y="5339715"/>
            <a:ext cx="1250462" cy="523220"/>
          </a:xfrm>
          <a:prstGeom prst="rect">
            <a:avLst/>
          </a:prstGeom>
          <a:noFill/>
        </p:spPr>
        <p:txBody>
          <a:bodyPr wrap="square" rtlCol="0">
            <a:spAutoFit/>
          </a:bodyPr>
          <a:lstStyle/>
          <a:p>
            <a:r>
              <a:rPr kumimoji="1" lang="ja-JP" altLang="en-US" sz="2800" dirty="0" smtClean="0">
                <a:latin typeface="ＭＳ Ｐゴシック" panose="020B0600070205080204" pitchFamily="50" charset="-128"/>
                <a:ea typeface="ＭＳ Ｐゴシック" panose="020B0600070205080204" pitchFamily="50" charset="-128"/>
              </a:rPr>
              <a:t>実験編</a:t>
            </a:r>
            <a:endParaRPr kumimoji="1" lang="ja-JP" altLang="en-US" sz="28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1011047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FC2C6610-6C17-46E9-8A65-BD42AE460D96}"/>
              </a:ext>
            </a:extLst>
          </p:cNvPr>
          <p:cNvSpPr txBox="1">
            <a:spLocks/>
          </p:cNvSpPr>
          <p:nvPr/>
        </p:nvSpPr>
        <p:spPr>
          <a:xfrm>
            <a:off x="628650" y="2766218"/>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mtClean="0">
                <a:latin typeface="ＭＳ Ｐゴシック" panose="020B0600070205080204" pitchFamily="50" charset="-128"/>
                <a:ea typeface="ＭＳ Ｐゴシック" panose="020B0600070205080204" pitchFamily="50" charset="-128"/>
              </a:rPr>
              <a:t>パラメータの検証</a:t>
            </a:r>
            <a:endParaRPr lang="ja-JP" altLang="en-US"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9259524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パラメータの検証（振り子の自由振動シミュレーション）</a:t>
            </a:r>
            <a:endParaRPr kumimoji="1" lang="ja-JP" altLang="en-US" dirty="0"/>
          </a:p>
        </p:txBody>
      </p:sp>
      <p:pic>
        <p:nvPicPr>
          <p:cNvPr id="2" name="コンテンツ プレースホルダー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658021"/>
            <a:ext cx="9144000" cy="4867520"/>
          </a:xfrm>
        </p:spPr>
      </p:pic>
    </p:spTree>
    <p:extLst>
      <p:ext uri="{BB962C8B-B14F-4D97-AF65-F5344CB8AC3E}">
        <p14:creationId xmlns:p14="http://schemas.microsoft.com/office/powerpoint/2010/main" val="11482703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kumimoji="1" lang="ja-JP" altLang="en-US" dirty="0" smtClean="0"/>
              <a:t>パラメータの検証（台車のステップ応答シミュレーション）</a:t>
            </a:r>
            <a:endParaRPr kumimoji="1" lang="ja-JP" altLang="en-US" dirty="0"/>
          </a:p>
        </p:txBody>
      </p:sp>
      <p:pic>
        <p:nvPicPr>
          <p:cNvPr id="2" name="コンテンツ プレースホルダー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37260" y="2156336"/>
            <a:ext cx="8206740" cy="4369968"/>
          </a:xfrm>
        </p:spPr>
      </p:pic>
    </p:spTree>
    <p:extLst>
      <p:ext uri="{BB962C8B-B14F-4D97-AF65-F5344CB8AC3E}">
        <p14:creationId xmlns:p14="http://schemas.microsoft.com/office/powerpoint/2010/main" val="7006070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FC2C6610-6C17-46E9-8A65-BD42AE460D96}"/>
              </a:ext>
            </a:extLst>
          </p:cNvPr>
          <p:cNvSpPr txBox="1">
            <a:spLocks/>
          </p:cNvSpPr>
          <p:nvPr/>
        </p:nvSpPr>
        <p:spPr>
          <a:xfrm>
            <a:off x="628650" y="2766218"/>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dirty="0" smtClean="0">
                <a:latin typeface="ＭＳ Ｐゴシック" panose="020B0600070205080204" pitchFamily="50" charset="-128"/>
                <a:ea typeface="ＭＳ Ｐゴシック" panose="020B0600070205080204" pitchFamily="50" charset="-128"/>
              </a:rPr>
              <a:t>シミュレーション</a:t>
            </a:r>
            <a:endParaRPr lang="ja-JP" altLang="en-US"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41121468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FC2C6610-6C17-46E9-8A65-BD42AE460D96}"/>
              </a:ext>
            </a:extLst>
          </p:cNvPr>
          <p:cNvSpPr txBox="1">
            <a:spLocks/>
          </p:cNvSpPr>
          <p:nvPr/>
        </p:nvSpPr>
        <p:spPr>
          <a:xfrm>
            <a:off x="628650" y="2766218"/>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dirty="0" smtClean="0">
                <a:latin typeface="ＭＳ Ｐゴシック" panose="020B0600070205080204" pitchFamily="50" charset="-128"/>
                <a:ea typeface="ＭＳ Ｐゴシック" panose="020B0600070205080204" pitchFamily="50" charset="-128"/>
              </a:rPr>
              <a:t>パラメータの同定</a:t>
            </a:r>
            <a:endParaRPr lang="ja-JP" altLang="en-US"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6086868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840259" y="1159991"/>
            <a:ext cx="8192531" cy="600164"/>
          </a:xfrm>
          <a:prstGeom prst="rect">
            <a:avLst/>
          </a:prstGeom>
          <a:noFill/>
        </p:spPr>
        <p:txBody>
          <a:bodyPr wrap="square" rtlCol="0">
            <a:spAutoFit/>
          </a:bodyPr>
          <a:lstStyle/>
          <a:p>
            <a:endParaRPr lang="ja-JP" altLang="en-US" sz="3300" dirty="0"/>
          </a:p>
        </p:txBody>
      </p:sp>
      <p:sp>
        <p:nvSpPr>
          <p:cNvPr id="4" name="タイトル 3"/>
          <p:cNvSpPr>
            <a:spLocks noGrp="1"/>
          </p:cNvSpPr>
          <p:nvPr>
            <p:ph type="title"/>
          </p:nvPr>
        </p:nvSpPr>
        <p:spPr/>
        <p:txBody>
          <a:bodyPr/>
          <a:lstStyle/>
          <a:p>
            <a:r>
              <a:rPr kumimoji="1" lang="ja-JP" altLang="en-US" dirty="0" smtClean="0"/>
              <a:t>目標値変更シミュレーション（重み行列比較）</a:t>
            </a:r>
            <a:endParaRPr kumimoji="1" lang="ja-JP" altLang="en-US" dirty="0"/>
          </a:p>
        </p:txBody>
      </p:sp>
      <p:pic>
        <p:nvPicPr>
          <p:cNvPr id="2" name="コンテンツ プレースホルダー 1"/>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3929629"/>
            <a:ext cx="4572000" cy="2928371"/>
          </a:xfr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1999" y="3929629"/>
            <a:ext cx="4545457" cy="2928371"/>
          </a:xfrm>
          <a:prstGeom prst="rect">
            <a:avLst/>
          </a:prstGeom>
        </p:spPr>
      </p:pic>
      <mc:AlternateContent xmlns:mc="http://schemas.openxmlformats.org/markup-compatibility/2006">
        <mc:Choice xmlns:a14="http://schemas.microsoft.com/office/drawing/2010/main" Requires="a14">
          <p:graphicFrame>
            <p:nvGraphicFramePr>
              <p:cNvPr id="5" name="表 4"/>
              <p:cNvGraphicFramePr>
                <a:graphicFrameLocks noGrp="1"/>
              </p:cNvGraphicFramePr>
              <p:nvPr>
                <p:extLst>
                  <p:ext uri="{D42A27DB-BD31-4B8C-83A1-F6EECF244321}">
                    <p14:modId xmlns:p14="http://schemas.microsoft.com/office/powerpoint/2010/main" val="2467294120"/>
                  </p:ext>
                </p:extLst>
              </p:nvPr>
            </p:nvGraphicFramePr>
            <p:xfrm>
              <a:off x="0" y="1405433"/>
              <a:ext cx="9117456" cy="250528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1724014147"/>
                        </a:ext>
                      </a:extLst>
                    </a:gridCol>
                    <a:gridCol w="2279364">
                      <a:extLst>
                        <a:ext uri="{9D8B030D-6E8A-4147-A177-3AD203B41FA5}">
                          <a16:colId xmlns:a16="http://schemas.microsoft.com/office/drawing/2014/main" val="4126514919"/>
                        </a:ext>
                      </a:extLst>
                    </a:gridCol>
                    <a:gridCol w="2279364">
                      <a:extLst>
                        <a:ext uri="{9D8B030D-6E8A-4147-A177-3AD203B41FA5}">
                          <a16:colId xmlns:a16="http://schemas.microsoft.com/office/drawing/2014/main" val="744423639"/>
                        </a:ext>
                      </a:extLst>
                    </a:gridCol>
                    <a:gridCol w="2279364">
                      <a:extLst>
                        <a:ext uri="{9D8B030D-6E8A-4147-A177-3AD203B41FA5}">
                          <a16:colId xmlns:a16="http://schemas.microsoft.com/office/drawing/2014/main" val="3907639578"/>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3723468640"/>
                      </a:ext>
                    </a:extLst>
                  </a:tr>
                  <a:tr h="582083">
                    <a:tc>
                      <a:txBody>
                        <a:bodyPr/>
                        <a:lstStyle/>
                        <a:p>
                          <a:pPr algn="ctr"/>
                          <a:r>
                            <a:rPr kumimoji="1" lang="en-US" altLang="ja-JP" sz="3200" dirty="0" smtClean="0">
                              <a:solidFill>
                                <a:srgbClr val="A324D9"/>
                              </a:solidFill>
                            </a:rPr>
                            <a:t>Q1</a:t>
                          </a:r>
                          <a:endParaRPr kumimoji="1" lang="ja-JP" altLang="en-US" sz="3200" dirty="0">
                            <a:solidFill>
                              <a:srgbClr val="A324D9"/>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A324D9"/>
                                    </a:solidFill>
                                    <a:latin typeface="Cambria Math" panose="02040503050406030204" pitchFamily="18" charset="0"/>
                                  </a:rPr>
                                  <m:t>𝑑𝑖𝑎𝑔</m:t>
                                </m:r>
                                <m:r>
                                  <a:rPr kumimoji="1" lang="en-US" altLang="ja-JP" sz="2000" i="1" dirty="0" smtClean="0">
                                    <a:solidFill>
                                      <a:srgbClr val="A324D9"/>
                                    </a:solidFill>
                                    <a:latin typeface="Cambria Math" panose="02040503050406030204" pitchFamily="18" charset="0"/>
                                  </a:rPr>
                                  <m:t>(1</m:t>
                                </m:r>
                                <m:r>
                                  <a:rPr kumimoji="1" lang="en-US" altLang="ja-JP" sz="2000" i="1" dirty="0" smtClean="0">
                                    <a:solidFill>
                                      <a:srgbClr val="A324D9"/>
                                    </a:solidFill>
                                    <a:latin typeface="Cambria Math" panose="02040503050406030204" pitchFamily="18" charset="0"/>
                                  </a:rPr>
                                  <m:t>𝐸</m:t>
                                </m:r>
                                <m:r>
                                  <a:rPr kumimoji="1" lang="en-US" altLang="ja-JP" sz="2000" i="1" dirty="0" smtClean="0">
                                    <a:solidFill>
                                      <a:srgbClr val="A324D9"/>
                                    </a:solidFill>
                                    <a:latin typeface="Cambria Math" panose="02040503050406030204" pitchFamily="18" charset="0"/>
                                  </a:rPr>
                                  <m:t>5,1</m:t>
                                </m:r>
                                <m:r>
                                  <a:rPr kumimoji="1" lang="en-US" altLang="ja-JP" sz="2000" i="1" dirty="0" smtClean="0">
                                    <a:solidFill>
                                      <a:srgbClr val="A324D9"/>
                                    </a:solidFill>
                                    <a:latin typeface="Cambria Math" panose="02040503050406030204" pitchFamily="18" charset="0"/>
                                  </a:rPr>
                                  <m:t>𝐸</m:t>
                                </m:r>
                                <m:r>
                                  <a:rPr kumimoji="1" lang="en-US" altLang="ja-JP" sz="2000" i="1" dirty="0" smtClean="0">
                                    <a:solidFill>
                                      <a:srgbClr val="A324D9"/>
                                    </a:solidFill>
                                    <a:latin typeface="Cambria Math" panose="02040503050406030204" pitchFamily="18" charset="0"/>
                                  </a:rPr>
                                  <m:t>5,1,1)</m:t>
                                </m:r>
                              </m:oMath>
                            </m:oMathPara>
                          </a14:m>
                          <a:endParaRPr kumimoji="1" lang="ja-JP" altLang="en-US" sz="2000" dirty="0">
                            <a:solidFill>
                              <a:srgbClr val="A324D9"/>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i="1" dirty="0" smtClean="0">
                                    <a:solidFill>
                                      <a:srgbClr val="A324D9"/>
                                    </a:solidFill>
                                    <a:latin typeface="Cambria Math" panose="02040503050406030204" pitchFamily="18" charset="0"/>
                                  </a:rPr>
                                  <m:t>((−60,0),(−60,0))’</m:t>
                                </m:r>
                              </m:oMath>
                            </m:oMathPara>
                          </a14:m>
                          <a:endParaRPr kumimoji="1" lang="ja-JP" altLang="en-US" dirty="0">
                            <a:solidFill>
                              <a:srgbClr val="A324D9"/>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A324D9"/>
                                    </a:solidFill>
                                    <a:latin typeface="Cambria Math" panose="02040503050406030204" pitchFamily="18" charset="0"/>
                                  </a:rPr>
                                  <m:t>0.005</m:t>
                                </m:r>
                              </m:oMath>
                            </m:oMathPara>
                          </a14:m>
                          <a:endParaRPr kumimoji="1" lang="ja-JP" altLang="en-US" sz="2000" dirty="0">
                            <a:solidFill>
                              <a:srgbClr val="A324D9"/>
                            </a:solidFill>
                          </a:endParaRPr>
                        </a:p>
                      </a:txBody>
                      <a:tcPr>
                        <a:solidFill>
                          <a:schemeClr val="bg1"/>
                        </a:solidFill>
                      </a:tcPr>
                    </a:tc>
                    <a:extLst>
                      <a:ext uri="{0D108BD9-81ED-4DB2-BD59-A6C34878D82A}">
                        <a16:rowId xmlns:a16="http://schemas.microsoft.com/office/drawing/2014/main" val="1452896102"/>
                      </a:ext>
                    </a:extLst>
                  </a:tr>
                  <a:tr h="582083">
                    <a:tc>
                      <a:txBody>
                        <a:bodyPr/>
                        <a:lstStyle/>
                        <a:p>
                          <a:pPr algn="ctr"/>
                          <a:r>
                            <a:rPr kumimoji="1" lang="en-US" altLang="ja-JP" sz="3200" dirty="0" smtClean="0">
                              <a:solidFill>
                                <a:srgbClr val="14A67E"/>
                              </a:solidFill>
                            </a:rPr>
                            <a:t>Q2</a:t>
                          </a:r>
                          <a:endParaRPr kumimoji="1" lang="ja-JP" altLang="en-US" sz="3200" dirty="0">
                            <a:solidFill>
                              <a:srgbClr val="14A67E"/>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14A67E"/>
                                    </a:solidFill>
                                    <a:latin typeface="Cambria Math" panose="02040503050406030204" pitchFamily="18" charset="0"/>
                                  </a:rPr>
                                  <m:t>𝑑𝑖𝑎𝑔</m:t>
                                </m:r>
                                <m:r>
                                  <a:rPr kumimoji="1" lang="en-US" altLang="ja-JP" sz="2000" i="1" dirty="0" smtClean="0">
                                    <a:solidFill>
                                      <a:srgbClr val="14A67E"/>
                                    </a:solidFill>
                                    <a:latin typeface="Cambria Math" panose="02040503050406030204" pitchFamily="18" charset="0"/>
                                  </a:rPr>
                                  <m:t>(1</m:t>
                                </m:r>
                                <m:r>
                                  <a:rPr kumimoji="1" lang="en-US" altLang="ja-JP" sz="2000" i="1" dirty="0" smtClean="0">
                                    <a:solidFill>
                                      <a:srgbClr val="14A67E"/>
                                    </a:solidFill>
                                    <a:latin typeface="Cambria Math" panose="02040503050406030204" pitchFamily="18" charset="0"/>
                                  </a:rPr>
                                  <m:t>𝐸</m:t>
                                </m:r>
                                <m:r>
                                  <a:rPr kumimoji="1" lang="en-US" altLang="ja-JP" sz="2000" b="1" i="1" dirty="0" smtClean="0">
                                    <a:solidFill>
                                      <a:srgbClr val="14A67E"/>
                                    </a:solidFill>
                                    <a:latin typeface="Cambria Math" panose="02040503050406030204" pitchFamily="18" charset="0"/>
                                  </a:rPr>
                                  <m:t>𝟔</m:t>
                                </m:r>
                                <m:r>
                                  <a:rPr kumimoji="1" lang="en-US" altLang="ja-JP" sz="2000" i="1" dirty="0" smtClean="0">
                                    <a:solidFill>
                                      <a:srgbClr val="14A67E"/>
                                    </a:solidFill>
                                    <a:latin typeface="Cambria Math" panose="02040503050406030204" pitchFamily="18" charset="0"/>
                                  </a:rPr>
                                  <m:t>,1</m:t>
                                </m:r>
                                <m:r>
                                  <a:rPr kumimoji="1" lang="en-US" altLang="ja-JP" sz="2000" i="1" dirty="0" smtClean="0">
                                    <a:solidFill>
                                      <a:srgbClr val="14A67E"/>
                                    </a:solidFill>
                                    <a:latin typeface="Cambria Math" panose="02040503050406030204" pitchFamily="18" charset="0"/>
                                  </a:rPr>
                                  <m:t>𝐸</m:t>
                                </m:r>
                                <m:r>
                                  <a:rPr kumimoji="1" lang="en-US" altLang="ja-JP" sz="2000" i="1" dirty="0" smtClean="0">
                                    <a:solidFill>
                                      <a:srgbClr val="14A67E"/>
                                    </a:solidFill>
                                    <a:latin typeface="Cambria Math" panose="02040503050406030204" pitchFamily="18" charset="0"/>
                                  </a:rPr>
                                  <m:t>5,1,1)</m:t>
                                </m:r>
                              </m:oMath>
                            </m:oMathPara>
                          </a14:m>
                          <a:endParaRPr kumimoji="1" lang="ja-JP" altLang="en-US" sz="2000" dirty="0" smtClean="0">
                            <a:solidFill>
                              <a:srgbClr val="14A67E"/>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i="1" dirty="0" smtClean="0">
                                    <a:solidFill>
                                      <a:srgbClr val="14A67E"/>
                                    </a:solidFill>
                                    <a:latin typeface="Cambria Math" panose="02040503050406030204" pitchFamily="18" charset="0"/>
                                  </a:rPr>
                                  <m:t>((−60,0),(−60,0))’</m:t>
                                </m:r>
                              </m:oMath>
                            </m:oMathPara>
                          </a14:m>
                          <a:endParaRPr kumimoji="1" lang="ja-JP" altLang="en-US" dirty="0" smtClean="0">
                            <a:solidFill>
                              <a:srgbClr val="14A67E"/>
                            </a:solidFill>
                          </a:endParaRPr>
                        </a:p>
                        <a:p>
                          <a:endParaRPr kumimoji="1" lang="ja-JP" altLang="en-US" dirty="0">
                            <a:solidFill>
                              <a:srgbClr val="14A67E"/>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14A67E"/>
                                    </a:solidFill>
                                    <a:latin typeface="Cambria Math" panose="02040503050406030204" pitchFamily="18" charset="0"/>
                                  </a:rPr>
                                  <m:t>0.005</m:t>
                                </m:r>
                              </m:oMath>
                            </m:oMathPara>
                          </a14:m>
                          <a:endParaRPr kumimoji="1" lang="ja-JP" altLang="en-US" sz="2000" dirty="0" smtClean="0">
                            <a:solidFill>
                              <a:srgbClr val="14A67E"/>
                            </a:solidFill>
                          </a:endParaRPr>
                        </a:p>
                        <a:p>
                          <a:endParaRPr kumimoji="1" lang="ja-JP" altLang="en-US" dirty="0">
                            <a:solidFill>
                              <a:srgbClr val="14A67E"/>
                            </a:solidFill>
                          </a:endParaRPr>
                        </a:p>
                      </a:txBody>
                      <a:tcPr>
                        <a:solidFill>
                          <a:schemeClr val="bg1"/>
                        </a:solidFill>
                      </a:tcPr>
                    </a:tc>
                    <a:extLst>
                      <a:ext uri="{0D108BD9-81ED-4DB2-BD59-A6C34878D82A}">
                        <a16:rowId xmlns:a16="http://schemas.microsoft.com/office/drawing/2014/main" val="3528174730"/>
                      </a:ext>
                    </a:extLst>
                  </a:tr>
                  <a:tr h="582083">
                    <a:tc>
                      <a:txBody>
                        <a:bodyPr/>
                        <a:lstStyle/>
                        <a:p>
                          <a:pPr algn="ctr"/>
                          <a:r>
                            <a:rPr kumimoji="1" lang="en-US" altLang="ja-JP" sz="3200" dirty="0" smtClean="0">
                              <a:solidFill>
                                <a:srgbClr val="79C3EE"/>
                              </a:solidFill>
                            </a:rPr>
                            <a:t>Q3</a:t>
                          </a:r>
                          <a:endParaRPr kumimoji="1" lang="ja-JP" altLang="en-US" sz="3200" dirty="0">
                            <a:solidFill>
                              <a:srgbClr val="79C3EE"/>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79C3EE"/>
                                    </a:solidFill>
                                    <a:latin typeface="Cambria Math" panose="02040503050406030204" pitchFamily="18" charset="0"/>
                                  </a:rPr>
                                  <m:t>𝑑𝑖𝑎𝑔</m:t>
                                </m:r>
                                <m:r>
                                  <a:rPr kumimoji="1" lang="en-US" altLang="ja-JP" sz="2000" i="1" dirty="0" smtClean="0">
                                    <a:solidFill>
                                      <a:srgbClr val="79C3EE"/>
                                    </a:solidFill>
                                    <a:latin typeface="Cambria Math" panose="02040503050406030204" pitchFamily="18" charset="0"/>
                                  </a:rPr>
                                  <m:t>(1</m:t>
                                </m:r>
                                <m:r>
                                  <a:rPr kumimoji="1" lang="en-US" altLang="ja-JP" sz="2000" i="1" dirty="0" smtClean="0">
                                    <a:solidFill>
                                      <a:srgbClr val="79C3EE"/>
                                    </a:solidFill>
                                    <a:latin typeface="Cambria Math" panose="02040503050406030204" pitchFamily="18" charset="0"/>
                                  </a:rPr>
                                  <m:t>𝐸</m:t>
                                </m:r>
                                <m:r>
                                  <a:rPr kumimoji="1" lang="en-US" altLang="ja-JP" sz="2000" i="1" dirty="0" smtClean="0">
                                    <a:solidFill>
                                      <a:srgbClr val="79C3EE"/>
                                    </a:solidFill>
                                    <a:latin typeface="Cambria Math" panose="02040503050406030204" pitchFamily="18" charset="0"/>
                                  </a:rPr>
                                  <m:t>5,1</m:t>
                                </m:r>
                                <m:r>
                                  <a:rPr kumimoji="1" lang="en-US" altLang="ja-JP" sz="2000" i="1" dirty="0" smtClean="0">
                                    <a:solidFill>
                                      <a:srgbClr val="79C3EE"/>
                                    </a:solidFill>
                                    <a:latin typeface="Cambria Math" panose="02040503050406030204" pitchFamily="18" charset="0"/>
                                  </a:rPr>
                                  <m:t>𝐸</m:t>
                                </m:r>
                                <m:r>
                                  <a:rPr kumimoji="1" lang="en-US" altLang="ja-JP" sz="2000" b="1" i="1" dirty="0" smtClean="0">
                                    <a:solidFill>
                                      <a:srgbClr val="79C3EE"/>
                                    </a:solidFill>
                                    <a:latin typeface="Cambria Math" panose="02040503050406030204" pitchFamily="18" charset="0"/>
                                  </a:rPr>
                                  <m:t>𝟔</m:t>
                                </m:r>
                                <m:r>
                                  <a:rPr kumimoji="1" lang="en-US" altLang="ja-JP" sz="2000" i="1" dirty="0" smtClean="0">
                                    <a:solidFill>
                                      <a:srgbClr val="79C3EE"/>
                                    </a:solidFill>
                                    <a:latin typeface="Cambria Math" panose="02040503050406030204" pitchFamily="18" charset="0"/>
                                  </a:rPr>
                                  <m:t>,1,1)</m:t>
                                </m:r>
                              </m:oMath>
                            </m:oMathPara>
                          </a14:m>
                          <a:endParaRPr kumimoji="1" lang="ja-JP" altLang="en-US" sz="2000" dirty="0" smtClean="0">
                            <a:solidFill>
                              <a:srgbClr val="79C3EE"/>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i="1" dirty="0" smtClean="0">
                                    <a:solidFill>
                                      <a:srgbClr val="79C3EE"/>
                                    </a:solidFill>
                                    <a:latin typeface="Cambria Math" panose="02040503050406030204" pitchFamily="18" charset="0"/>
                                  </a:rPr>
                                  <m:t>((−60,0),(−60,0))’</m:t>
                                </m:r>
                              </m:oMath>
                            </m:oMathPara>
                          </a14:m>
                          <a:endParaRPr kumimoji="1" lang="ja-JP" altLang="en-US" dirty="0" smtClean="0">
                            <a:solidFill>
                              <a:srgbClr val="79C3EE"/>
                            </a:solidFill>
                          </a:endParaRPr>
                        </a:p>
                        <a:p>
                          <a:endParaRPr kumimoji="1" lang="ja-JP" altLang="en-US" dirty="0">
                            <a:solidFill>
                              <a:srgbClr val="79C3EE"/>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79C3EE"/>
                                    </a:solidFill>
                                    <a:latin typeface="Cambria Math" panose="02040503050406030204" pitchFamily="18" charset="0"/>
                                  </a:rPr>
                                  <m:t>0.005</m:t>
                                </m:r>
                              </m:oMath>
                            </m:oMathPara>
                          </a14:m>
                          <a:endParaRPr kumimoji="1" lang="ja-JP" altLang="en-US" sz="2000" dirty="0" smtClean="0">
                            <a:solidFill>
                              <a:srgbClr val="79C3EE"/>
                            </a:solidFill>
                          </a:endParaRPr>
                        </a:p>
                        <a:p>
                          <a:endParaRPr kumimoji="1" lang="ja-JP" altLang="en-US" dirty="0">
                            <a:solidFill>
                              <a:srgbClr val="79C3EE"/>
                            </a:solidFill>
                          </a:endParaRPr>
                        </a:p>
                      </a:txBody>
                      <a:tcPr>
                        <a:solidFill>
                          <a:schemeClr val="bg1"/>
                        </a:solidFill>
                      </a:tcPr>
                    </a:tc>
                    <a:extLst>
                      <a:ext uri="{0D108BD9-81ED-4DB2-BD59-A6C34878D82A}">
                        <a16:rowId xmlns:a16="http://schemas.microsoft.com/office/drawing/2014/main" val="1600409854"/>
                      </a:ext>
                    </a:extLst>
                  </a:tr>
                </a:tbl>
              </a:graphicData>
            </a:graphic>
          </p:graphicFrame>
        </mc:Choice>
        <mc:Fallback>
          <p:graphicFrame>
            <p:nvGraphicFramePr>
              <p:cNvPr id="5" name="表 4"/>
              <p:cNvGraphicFramePr>
                <a:graphicFrameLocks noGrp="1"/>
              </p:cNvGraphicFramePr>
              <p:nvPr>
                <p:extLst>
                  <p:ext uri="{D42A27DB-BD31-4B8C-83A1-F6EECF244321}">
                    <p14:modId xmlns:p14="http://schemas.microsoft.com/office/powerpoint/2010/main" val="2467294120"/>
                  </p:ext>
                </p:extLst>
              </p:nvPr>
            </p:nvGraphicFramePr>
            <p:xfrm>
              <a:off x="0" y="1405433"/>
              <a:ext cx="9117456" cy="250528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1724014147"/>
                        </a:ext>
                      </a:extLst>
                    </a:gridCol>
                    <a:gridCol w="2279364">
                      <a:extLst>
                        <a:ext uri="{9D8B030D-6E8A-4147-A177-3AD203B41FA5}">
                          <a16:colId xmlns:a16="http://schemas.microsoft.com/office/drawing/2014/main" val="4126514919"/>
                        </a:ext>
                      </a:extLst>
                    </a:gridCol>
                    <a:gridCol w="2279364">
                      <a:extLst>
                        <a:ext uri="{9D8B030D-6E8A-4147-A177-3AD203B41FA5}">
                          <a16:colId xmlns:a16="http://schemas.microsoft.com/office/drawing/2014/main" val="744423639"/>
                        </a:ext>
                      </a:extLst>
                    </a:gridCol>
                    <a:gridCol w="2279364">
                      <a:extLst>
                        <a:ext uri="{9D8B030D-6E8A-4147-A177-3AD203B41FA5}">
                          <a16:colId xmlns:a16="http://schemas.microsoft.com/office/drawing/2014/main" val="3907639578"/>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3723468640"/>
                      </a:ext>
                    </a:extLst>
                  </a:tr>
                  <a:tr h="582083">
                    <a:tc>
                      <a:txBody>
                        <a:bodyPr/>
                        <a:lstStyle/>
                        <a:p>
                          <a:pPr algn="ctr"/>
                          <a:r>
                            <a:rPr kumimoji="1" lang="en-US" altLang="ja-JP" sz="3200" dirty="0" smtClean="0">
                              <a:solidFill>
                                <a:srgbClr val="A324D9"/>
                              </a:solidFill>
                            </a:rPr>
                            <a:t>Q1</a:t>
                          </a:r>
                          <a:endParaRPr kumimoji="1" lang="ja-JP" altLang="en-US" sz="3200" dirty="0">
                            <a:solidFill>
                              <a:srgbClr val="A324D9"/>
                            </a:solidFill>
                          </a:endParaRPr>
                        </a:p>
                      </a:txBody>
                      <a:tcPr>
                        <a:solidFill>
                          <a:schemeClr val="bg1"/>
                        </a:solidFill>
                      </a:tcPr>
                    </a:tc>
                    <a:tc>
                      <a:txBody>
                        <a:bodyPr/>
                        <a:lstStyle/>
                        <a:p>
                          <a:endParaRPr lang="ja-JP"/>
                        </a:p>
                      </a:txBody>
                      <a:tcPr>
                        <a:blipFill>
                          <a:blip r:embed="rId5"/>
                          <a:stretch>
                            <a:fillRect l="-100535" t="-106316" r="-200535" b="-251579"/>
                          </a:stretch>
                        </a:blipFill>
                      </a:tcPr>
                    </a:tc>
                    <a:tc>
                      <a:txBody>
                        <a:bodyPr/>
                        <a:lstStyle/>
                        <a:p>
                          <a:endParaRPr lang="ja-JP"/>
                        </a:p>
                      </a:txBody>
                      <a:tcPr>
                        <a:blipFill>
                          <a:blip r:embed="rId5"/>
                          <a:stretch>
                            <a:fillRect l="-200535" t="-106316" r="-100535" b="-251579"/>
                          </a:stretch>
                        </a:blipFill>
                      </a:tcPr>
                    </a:tc>
                    <a:tc>
                      <a:txBody>
                        <a:bodyPr/>
                        <a:lstStyle/>
                        <a:p>
                          <a:endParaRPr lang="ja-JP"/>
                        </a:p>
                      </a:txBody>
                      <a:tcPr>
                        <a:blipFill>
                          <a:blip r:embed="rId5"/>
                          <a:stretch>
                            <a:fillRect l="-300535" t="-106316" r="-535" b="-251579"/>
                          </a:stretch>
                        </a:blipFill>
                      </a:tcPr>
                    </a:tc>
                    <a:extLst>
                      <a:ext uri="{0D108BD9-81ED-4DB2-BD59-A6C34878D82A}">
                        <a16:rowId xmlns:a16="http://schemas.microsoft.com/office/drawing/2014/main" val="1452896102"/>
                      </a:ext>
                    </a:extLst>
                  </a:tr>
                  <a:tr h="670560">
                    <a:tc>
                      <a:txBody>
                        <a:bodyPr/>
                        <a:lstStyle/>
                        <a:p>
                          <a:pPr algn="ctr"/>
                          <a:r>
                            <a:rPr kumimoji="1" lang="en-US" altLang="ja-JP" sz="3200" dirty="0" smtClean="0">
                              <a:solidFill>
                                <a:srgbClr val="14A67E"/>
                              </a:solidFill>
                            </a:rPr>
                            <a:t>Q2</a:t>
                          </a:r>
                          <a:endParaRPr kumimoji="1" lang="ja-JP" altLang="en-US" sz="3200" dirty="0">
                            <a:solidFill>
                              <a:srgbClr val="14A67E"/>
                            </a:solidFill>
                          </a:endParaRPr>
                        </a:p>
                      </a:txBody>
                      <a:tcPr>
                        <a:solidFill>
                          <a:schemeClr val="bg1"/>
                        </a:solidFill>
                      </a:tcPr>
                    </a:tc>
                    <a:tc>
                      <a:txBody>
                        <a:bodyPr/>
                        <a:lstStyle/>
                        <a:p>
                          <a:endParaRPr lang="ja-JP"/>
                        </a:p>
                      </a:txBody>
                      <a:tcPr>
                        <a:blipFill>
                          <a:blip r:embed="rId5"/>
                          <a:stretch>
                            <a:fillRect l="-100535" t="-176577" r="-200535" b="-115315"/>
                          </a:stretch>
                        </a:blipFill>
                      </a:tcPr>
                    </a:tc>
                    <a:tc>
                      <a:txBody>
                        <a:bodyPr/>
                        <a:lstStyle/>
                        <a:p>
                          <a:endParaRPr lang="ja-JP"/>
                        </a:p>
                      </a:txBody>
                      <a:tcPr>
                        <a:blipFill>
                          <a:blip r:embed="rId5"/>
                          <a:stretch>
                            <a:fillRect l="-200535" t="-176577" r="-100535" b="-115315"/>
                          </a:stretch>
                        </a:blipFill>
                      </a:tcPr>
                    </a:tc>
                    <a:tc>
                      <a:txBody>
                        <a:bodyPr/>
                        <a:lstStyle/>
                        <a:p>
                          <a:endParaRPr lang="ja-JP"/>
                        </a:p>
                      </a:txBody>
                      <a:tcPr>
                        <a:blipFill>
                          <a:blip r:embed="rId5"/>
                          <a:stretch>
                            <a:fillRect l="-300535" t="-176577" r="-535" b="-115315"/>
                          </a:stretch>
                        </a:blipFill>
                      </a:tcPr>
                    </a:tc>
                    <a:extLst>
                      <a:ext uri="{0D108BD9-81ED-4DB2-BD59-A6C34878D82A}">
                        <a16:rowId xmlns:a16="http://schemas.microsoft.com/office/drawing/2014/main" val="3528174730"/>
                      </a:ext>
                    </a:extLst>
                  </a:tr>
                  <a:tr h="670560">
                    <a:tc>
                      <a:txBody>
                        <a:bodyPr/>
                        <a:lstStyle/>
                        <a:p>
                          <a:pPr algn="ctr"/>
                          <a:r>
                            <a:rPr kumimoji="1" lang="en-US" altLang="ja-JP" sz="3200" dirty="0" smtClean="0">
                              <a:solidFill>
                                <a:srgbClr val="79C3EE"/>
                              </a:solidFill>
                            </a:rPr>
                            <a:t>Q3</a:t>
                          </a:r>
                          <a:endParaRPr kumimoji="1" lang="ja-JP" altLang="en-US" sz="3200" dirty="0">
                            <a:solidFill>
                              <a:srgbClr val="79C3EE"/>
                            </a:solidFill>
                          </a:endParaRPr>
                        </a:p>
                      </a:txBody>
                      <a:tcPr>
                        <a:solidFill>
                          <a:schemeClr val="bg1"/>
                        </a:solidFill>
                      </a:tcPr>
                    </a:tc>
                    <a:tc>
                      <a:txBody>
                        <a:bodyPr/>
                        <a:lstStyle/>
                        <a:p>
                          <a:endParaRPr lang="ja-JP"/>
                        </a:p>
                      </a:txBody>
                      <a:tcPr>
                        <a:blipFill>
                          <a:blip r:embed="rId5"/>
                          <a:stretch>
                            <a:fillRect l="-100535" t="-279091" r="-200535" b="-16364"/>
                          </a:stretch>
                        </a:blipFill>
                      </a:tcPr>
                    </a:tc>
                    <a:tc>
                      <a:txBody>
                        <a:bodyPr/>
                        <a:lstStyle/>
                        <a:p>
                          <a:endParaRPr lang="ja-JP"/>
                        </a:p>
                      </a:txBody>
                      <a:tcPr>
                        <a:blipFill>
                          <a:blip r:embed="rId5"/>
                          <a:stretch>
                            <a:fillRect l="-200535" t="-279091" r="-100535" b="-16364"/>
                          </a:stretch>
                        </a:blipFill>
                      </a:tcPr>
                    </a:tc>
                    <a:tc>
                      <a:txBody>
                        <a:bodyPr/>
                        <a:lstStyle/>
                        <a:p>
                          <a:endParaRPr lang="ja-JP"/>
                        </a:p>
                      </a:txBody>
                      <a:tcPr>
                        <a:blipFill>
                          <a:blip r:embed="rId5"/>
                          <a:stretch>
                            <a:fillRect l="-300535" t="-279091" r="-535" b="-16364"/>
                          </a:stretch>
                        </a:blipFill>
                      </a:tcPr>
                    </a:tc>
                    <a:extLst>
                      <a:ext uri="{0D108BD9-81ED-4DB2-BD59-A6C34878D82A}">
                        <a16:rowId xmlns:a16="http://schemas.microsoft.com/office/drawing/2014/main" val="1600409854"/>
                      </a:ext>
                    </a:extLst>
                  </a:tr>
                </a:tbl>
              </a:graphicData>
            </a:graphic>
          </p:graphicFrame>
        </mc:Fallback>
      </mc:AlternateContent>
    </p:spTree>
    <p:extLst>
      <p:ext uri="{BB962C8B-B14F-4D97-AF65-F5344CB8AC3E}">
        <p14:creationId xmlns:p14="http://schemas.microsoft.com/office/powerpoint/2010/main" val="11210963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840259" y="1159991"/>
            <a:ext cx="8192531" cy="600164"/>
          </a:xfrm>
          <a:prstGeom prst="rect">
            <a:avLst/>
          </a:prstGeom>
          <a:noFill/>
        </p:spPr>
        <p:txBody>
          <a:bodyPr wrap="square" rtlCol="0">
            <a:spAutoFit/>
          </a:bodyPr>
          <a:lstStyle/>
          <a:p>
            <a:endParaRPr lang="ja-JP" altLang="en-US" sz="3300" dirty="0"/>
          </a:p>
        </p:txBody>
      </p:sp>
      <p:sp>
        <p:nvSpPr>
          <p:cNvPr id="4" name="タイトル 3"/>
          <p:cNvSpPr>
            <a:spLocks noGrp="1"/>
          </p:cNvSpPr>
          <p:nvPr>
            <p:ph type="title"/>
          </p:nvPr>
        </p:nvSpPr>
        <p:spPr/>
        <p:txBody>
          <a:bodyPr/>
          <a:lstStyle/>
          <a:p>
            <a:r>
              <a:rPr kumimoji="1" lang="ja-JP" altLang="en-US" dirty="0" smtClean="0"/>
              <a:t>目標値変更シミュレーション（オブザーバ極比較）</a:t>
            </a:r>
            <a:endParaRPr kumimoji="1" lang="ja-JP" altLang="en-US" dirty="0"/>
          </a:p>
        </p:txBody>
      </p:sp>
      <p:pic>
        <p:nvPicPr>
          <p:cNvPr id="6" name="コンテンツ プレースホルダー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3607266"/>
            <a:ext cx="4603788" cy="3188638"/>
          </a:xfrm>
        </p:spPr>
      </p:pic>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3724712"/>
            <a:ext cx="4572000" cy="3133288"/>
          </a:xfrm>
          <a:prstGeom prst="rect">
            <a:avLst/>
          </a:prstGeom>
        </p:spPr>
      </p:pic>
      <mc:AlternateContent xmlns:mc="http://schemas.openxmlformats.org/markup-compatibility/2006">
        <mc:Choice xmlns:a14="http://schemas.microsoft.com/office/drawing/2010/main" Requires="a14">
          <p:graphicFrame>
            <p:nvGraphicFramePr>
              <p:cNvPr id="2" name="表 1"/>
              <p:cNvGraphicFramePr>
                <a:graphicFrameLocks noGrp="1"/>
              </p:cNvGraphicFramePr>
              <p:nvPr>
                <p:extLst>
                  <p:ext uri="{D42A27DB-BD31-4B8C-83A1-F6EECF244321}">
                    <p14:modId xmlns:p14="http://schemas.microsoft.com/office/powerpoint/2010/main" val="1484805058"/>
                  </p:ext>
                </p:extLst>
              </p:nvPr>
            </p:nvGraphicFramePr>
            <p:xfrm>
              <a:off x="0" y="1325563"/>
              <a:ext cx="9117456" cy="183472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1281945306"/>
                        </a:ext>
                      </a:extLst>
                    </a:gridCol>
                    <a:gridCol w="2279364">
                      <a:extLst>
                        <a:ext uri="{9D8B030D-6E8A-4147-A177-3AD203B41FA5}">
                          <a16:colId xmlns:a16="http://schemas.microsoft.com/office/drawing/2014/main" val="3465992794"/>
                        </a:ext>
                      </a:extLst>
                    </a:gridCol>
                    <a:gridCol w="2279364">
                      <a:extLst>
                        <a:ext uri="{9D8B030D-6E8A-4147-A177-3AD203B41FA5}">
                          <a16:colId xmlns:a16="http://schemas.microsoft.com/office/drawing/2014/main" val="3380375815"/>
                        </a:ext>
                      </a:extLst>
                    </a:gridCol>
                    <a:gridCol w="2279364">
                      <a:extLst>
                        <a:ext uri="{9D8B030D-6E8A-4147-A177-3AD203B41FA5}">
                          <a16:colId xmlns:a16="http://schemas.microsoft.com/office/drawing/2014/main" val="1238912796"/>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1869598124"/>
                      </a:ext>
                    </a:extLst>
                  </a:tr>
                  <a:tr h="582083">
                    <a:tc>
                      <a:txBody>
                        <a:bodyPr/>
                        <a:lstStyle/>
                        <a:p>
                          <a:pPr algn="ctr"/>
                          <a:r>
                            <a:rPr kumimoji="1" lang="en-US" altLang="ja-JP" sz="3200" dirty="0" smtClean="0">
                              <a:solidFill>
                                <a:srgbClr val="FF0000"/>
                              </a:solidFill>
                            </a:rPr>
                            <a:t>obs1</a:t>
                          </a:r>
                          <a:endParaRPr kumimoji="1" lang="ja-JP" altLang="en-US" sz="32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𝑑𝑖𝑎𝑔</m:t>
                                </m:r>
                                <m:r>
                                  <a:rPr kumimoji="1" lang="en-US" altLang="ja-JP" sz="2000" i="1" dirty="0" smtClean="0">
                                    <a:solidFill>
                                      <a:srgbClr val="FF0000"/>
                                    </a:solidFill>
                                    <a:latin typeface="Cambria Math" panose="02040503050406030204" pitchFamily="18" charset="0"/>
                                  </a:rPr>
                                  <m:t>(1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5,1,1)</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i="1" dirty="0" smtClean="0">
                                    <a:solidFill>
                                      <a:srgbClr val="FF0000"/>
                                    </a:solidFill>
                                    <a:latin typeface="Cambria Math" panose="02040503050406030204" pitchFamily="18" charset="0"/>
                                  </a:rPr>
                                  <m:t>((−</m:t>
                                </m:r>
                                <m:r>
                                  <a:rPr kumimoji="1" lang="en-US" altLang="ja-JP" b="1" i="1" dirty="0" smtClean="0">
                                    <a:solidFill>
                                      <a:srgbClr val="FF0000"/>
                                    </a:solidFill>
                                    <a:latin typeface="Cambria Math" panose="02040503050406030204" pitchFamily="18" charset="0"/>
                                  </a:rPr>
                                  <m:t>𝟔𝟎</m:t>
                                </m:r>
                                <m:r>
                                  <a:rPr kumimoji="1" lang="en-US" altLang="ja-JP" i="1" dirty="0" smtClean="0">
                                    <a:solidFill>
                                      <a:srgbClr val="FF0000"/>
                                    </a:solidFill>
                                    <a:latin typeface="Cambria Math" panose="02040503050406030204" pitchFamily="18" charset="0"/>
                                  </a:rPr>
                                  <m:t>,0),(−</m:t>
                                </m:r>
                                <m:r>
                                  <a:rPr kumimoji="1" lang="en-US" altLang="ja-JP" b="1" i="1" dirty="0" smtClean="0">
                                    <a:solidFill>
                                      <a:srgbClr val="FF0000"/>
                                    </a:solidFill>
                                    <a:latin typeface="Cambria Math" panose="02040503050406030204" pitchFamily="18" charset="0"/>
                                  </a:rPr>
                                  <m:t>𝟔𝟎</m:t>
                                </m:r>
                                <m:r>
                                  <a:rPr kumimoji="1" lang="en-US" altLang="ja-JP" i="1" dirty="0" smtClean="0">
                                    <a:solidFill>
                                      <a:srgbClr val="FF0000"/>
                                    </a:solidFill>
                                    <a:latin typeface="Cambria Math" panose="02040503050406030204" pitchFamily="18" charset="0"/>
                                  </a:rPr>
                                  <m:t>,0))’</m:t>
                                </m:r>
                              </m:oMath>
                            </m:oMathPara>
                          </a14:m>
                          <a:endParaRPr kumimoji="1" lang="ja-JP" altLang="en-US"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0.005</m:t>
                                </m:r>
                              </m:oMath>
                            </m:oMathPara>
                          </a14:m>
                          <a:endParaRPr kumimoji="1" lang="ja-JP" altLang="en-US" sz="2000" dirty="0">
                            <a:solidFill>
                              <a:srgbClr val="FF0000"/>
                            </a:solidFill>
                          </a:endParaRPr>
                        </a:p>
                      </a:txBody>
                      <a:tcPr>
                        <a:solidFill>
                          <a:schemeClr val="bg1"/>
                        </a:solidFill>
                      </a:tcPr>
                    </a:tc>
                    <a:extLst>
                      <a:ext uri="{0D108BD9-81ED-4DB2-BD59-A6C34878D82A}">
                        <a16:rowId xmlns:a16="http://schemas.microsoft.com/office/drawing/2014/main" val="2140924436"/>
                      </a:ext>
                    </a:extLst>
                  </a:tr>
                  <a:tr h="582083">
                    <a:tc>
                      <a:txBody>
                        <a:bodyPr/>
                        <a:lstStyle/>
                        <a:p>
                          <a:pPr algn="ctr"/>
                          <a:r>
                            <a:rPr kumimoji="1" lang="en-US" altLang="ja-JP" sz="3200" dirty="0" smtClean="0">
                              <a:solidFill>
                                <a:srgbClr val="00D600"/>
                              </a:solidFill>
                            </a:rPr>
                            <a:t>obs2</a:t>
                          </a:r>
                          <a:endParaRPr kumimoji="1" lang="ja-JP" altLang="en-US" sz="3200"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D600"/>
                                    </a:solidFill>
                                    <a:latin typeface="Cambria Math" panose="02040503050406030204" pitchFamily="18" charset="0"/>
                                  </a:rPr>
                                  <m:t>𝑑𝑖𝑎𝑔</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b="0" i="1" dirty="0" smtClean="0">
                                    <a:solidFill>
                                      <a:srgbClr val="00D600"/>
                                    </a:solidFill>
                                    <a:latin typeface="Cambria Math" panose="02040503050406030204" pitchFamily="18" charset="0"/>
                                  </a:rPr>
                                  <m:t>5</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i="1" dirty="0" smtClean="0">
                                    <a:solidFill>
                                      <a:srgbClr val="00D600"/>
                                    </a:solidFill>
                                    <a:latin typeface="Cambria Math" panose="02040503050406030204" pitchFamily="18" charset="0"/>
                                  </a:rPr>
                                  <m:t>5,1,1)</m:t>
                                </m:r>
                              </m:oMath>
                            </m:oMathPara>
                          </a14:m>
                          <a:endParaRPr kumimoji="1" lang="ja-JP" altLang="en-US" sz="2000" dirty="0" smtClean="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i="1" dirty="0" smtClean="0">
                                    <a:solidFill>
                                      <a:srgbClr val="00D600"/>
                                    </a:solidFill>
                                    <a:latin typeface="Cambria Math" panose="02040503050406030204" pitchFamily="18" charset="0"/>
                                  </a:rPr>
                                  <m:t>((−</m:t>
                                </m:r>
                                <m:r>
                                  <a:rPr kumimoji="1" lang="en-US" altLang="ja-JP" b="1" i="1" dirty="0" smtClean="0">
                                    <a:solidFill>
                                      <a:srgbClr val="00D600"/>
                                    </a:solidFill>
                                    <a:latin typeface="Cambria Math" panose="02040503050406030204" pitchFamily="18" charset="0"/>
                                  </a:rPr>
                                  <m:t>𝟑𝟎</m:t>
                                </m:r>
                                <m:r>
                                  <a:rPr kumimoji="1" lang="en-US" altLang="ja-JP" i="1" dirty="0" smtClean="0">
                                    <a:solidFill>
                                      <a:srgbClr val="00D600"/>
                                    </a:solidFill>
                                    <a:latin typeface="Cambria Math" panose="02040503050406030204" pitchFamily="18" charset="0"/>
                                  </a:rPr>
                                  <m:t>,0),(−</m:t>
                                </m:r>
                                <m:r>
                                  <a:rPr kumimoji="1" lang="en-US" altLang="ja-JP" b="1" i="1" dirty="0" smtClean="0">
                                    <a:solidFill>
                                      <a:srgbClr val="00D600"/>
                                    </a:solidFill>
                                    <a:latin typeface="Cambria Math" panose="02040503050406030204" pitchFamily="18" charset="0"/>
                                  </a:rPr>
                                  <m:t>𝟑𝟎</m:t>
                                </m:r>
                                <m:r>
                                  <a:rPr kumimoji="1" lang="en-US" altLang="ja-JP" i="1" dirty="0" smtClean="0">
                                    <a:solidFill>
                                      <a:srgbClr val="00D600"/>
                                    </a:solidFill>
                                    <a:latin typeface="Cambria Math" panose="02040503050406030204" pitchFamily="18" charset="0"/>
                                  </a:rPr>
                                  <m:t>,0))’</m:t>
                                </m:r>
                              </m:oMath>
                            </m:oMathPara>
                          </a14:m>
                          <a:endParaRPr kumimoji="1" lang="ja-JP" altLang="en-US" dirty="0" smtClean="0">
                            <a:solidFill>
                              <a:srgbClr val="00D600"/>
                            </a:solidFill>
                          </a:endParaRPr>
                        </a:p>
                        <a:p>
                          <a:endParaRPr kumimoji="1" lang="ja-JP" altLang="en-US"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D600"/>
                                    </a:solidFill>
                                    <a:latin typeface="Cambria Math" panose="02040503050406030204" pitchFamily="18" charset="0"/>
                                  </a:rPr>
                                  <m:t>0.005</m:t>
                                </m:r>
                              </m:oMath>
                            </m:oMathPara>
                          </a14:m>
                          <a:endParaRPr kumimoji="1" lang="ja-JP" altLang="en-US" sz="2000" dirty="0" smtClean="0">
                            <a:solidFill>
                              <a:srgbClr val="00D600"/>
                            </a:solidFill>
                          </a:endParaRPr>
                        </a:p>
                        <a:p>
                          <a:endParaRPr kumimoji="1" lang="ja-JP" altLang="en-US" dirty="0">
                            <a:solidFill>
                              <a:srgbClr val="00D600"/>
                            </a:solidFill>
                          </a:endParaRPr>
                        </a:p>
                      </a:txBody>
                      <a:tcPr>
                        <a:solidFill>
                          <a:schemeClr val="bg1"/>
                        </a:solidFill>
                      </a:tcPr>
                    </a:tc>
                    <a:extLst>
                      <a:ext uri="{0D108BD9-81ED-4DB2-BD59-A6C34878D82A}">
                        <a16:rowId xmlns:a16="http://schemas.microsoft.com/office/drawing/2014/main" val="4252475949"/>
                      </a:ext>
                    </a:extLst>
                  </a:tr>
                </a:tbl>
              </a:graphicData>
            </a:graphic>
          </p:graphicFrame>
        </mc:Choice>
        <mc:Fallback>
          <p:graphicFrame>
            <p:nvGraphicFramePr>
              <p:cNvPr id="2" name="表 1"/>
              <p:cNvGraphicFramePr>
                <a:graphicFrameLocks noGrp="1"/>
              </p:cNvGraphicFramePr>
              <p:nvPr>
                <p:extLst>
                  <p:ext uri="{D42A27DB-BD31-4B8C-83A1-F6EECF244321}">
                    <p14:modId xmlns:p14="http://schemas.microsoft.com/office/powerpoint/2010/main" val="1484805058"/>
                  </p:ext>
                </p:extLst>
              </p:nvPr>
            </p:nvGraphicFramePr>
            <p:xfrm>
              <a:off x="0" y="1325563"/>
              <a:ext cx="9117456" cy="183472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1281945306"/>
                        </a:ext>
                      </a:extLst>
                    </a:gridCol>
                    <a:gridCol w="2279364">
                      <a:extLst>
                        <a:ext uri="{9D8B030D-6E8A-4147-A177-3AD203B41FA5}">
                          <a16:colId xmlns:a16="http://schemas.microsoft.com/office/drawing/2014/main" val="3465992794"/>
                        </a:ext>
                      </a:extLst>
                    </a:gridCol>
                    <a:gridCol w="2279364">
                      <a:extLst>
                        <a:ext uri="{9D8B030D-6E8A-4147-A177-3AD203B41FA5}">
                          <a16:colId xmlns:a16="http://schemas.microsoft.com/office/drawing/2014/main" val="3380375815"/>
                        </a:ext>
                      </a:extLst>
                    </a:gridCol>
                    <a:gridCol w="2279364">
                      <a:extLst>
                        <a:ext uri="{9D8B030D-6E8A-4147-A177-3AD203B41FA5}">
                          <a16:colId xmlns:a16="http://schemas.microsoft.com/office/drawing/2014/main" val="1238912796"/>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1869598124"/>
                      </a:ext>
                    </a:extLst>
                  </a:tr>
                  <a:tr h="582083">
                    <a:tc>
                      <a:txBody>
                        <a:bodyPr/>
                        <a:lstStyle/>
                        <a:p>
                          <a:pPr algn="ctr"/>
                          <a:r>
                            <a:rPr kumimoji="1" lang="en-US" altLang="ja-JP" sz="3200" dirty="0" smtClean="0">
                              <a:solidFill>
                                <a:srgbClr val="FF0000"/>
                              </a:solidFill>
                            </a:rPr>
                            <a:t>obs1</a:t>
                          </a:r>
                          <a:endParaRPr kumimoji="1" lang="ja-JP" altLang="en-US" sz="3200" dirty="0">
                            <a:solidFill>
                              <a:srgbClr val="FF0000"/>
                            </a:solidFill>
                          </a:endParaRPr>
                        </a:p>
                      </a:txBody>
                      <a:tcPr>
                        <a:solidFill>
                          <a:schemeClr val="bg1"/>
                        </a:solidFill>
                      </a:tcPr>
                    </a:tc>
                    <a:tc>
                      <a:txBody>
                        <a:bodyPr/>
                        <a:lstStyle/>
                        <a:p>
                          <a:endParaRPr lang="ja-JP"/>
                        </a:p>
                      </a:txBody>
                      <a:tcPr>
                        <a:blipFill>
                          <a:blip r:embed="rId4"/>
                          <a:stretch>
                            <a:fillRect l="-100535" t="-105208" r="-200535" b="-132292"/>
                          </a:stretch>
                        </a:blipFill>
                      </a:tcPr>
                    </a:tc>
                    <a:tc>
                      <a:txBody>
                        <a:bodyPr/>
                        <a:lstStyle/>
                        <a:p>
                          <a:endParaRPr lang="ja-JP"/>
                        </a:p>
                      </a:txBody>
                      <a:tcPr>
                        <a:blipFill>
                          <a:blip r:embed="rId4"/>
                          <a:stretch>
                            <a:fillRect l="-200535" t="-105208" r="-100535" b="-132292"/>
                          </a:stretch>
                        </a:blipFill>
                      </a:tcPr>
                    </a:tc>
                    <a:tc>
                      <a:txBody>
                        <a:bodyPr/>
                        <a:lstStyle/>
                        <a:p>
                          <a:endParaRPr lang="ja-JP"/>
                        </a:p>
                      </a:txBody>
                      <a:tcPr>
                        <a:blipFill>
                          <a:blip r:embed="rId4"/>
                          <a:stretch>
                            <a:fillRect l="-300535" t="-105208" r="-535" b="-132292"/>
                          </a:stretch>
                        </a:blipFill>
                      </a:tcPr>
                    </a:tc>
                    <a:extLst>
                      <a:ext uri="{0D108BD9-81ED-4DB2-BD59-A6C34878D82A}">
                        <a16:rowId xmlns:a16="http://schemas.microsoft.com/office/drawing/2014/main" val="2140924436"/>
                      </a:ext>
                    </a:extLst>
                  </a:tr>
                  <a:tr h="670560">
                    <a:tc>
                      <a:txBody>
                        <a:bodyPr/>
                        <a:lstStyle/>
                        <a:p>
                          <a:pPr algn="ctr"/>
                          <a:r>
                            <a:rPr kumimoji="1" lang="en-US" altLang="ja-JP" sz="3200" dirty="0" smtClean="0">
                              <a:solidFill>
                                <a:srgbClr val="00D600"/>
                              </a:solidFill>
                            </a:rPr>
                            <a:t>obs2</a:t>
                          </a:r>
                          <a:endParaRPr kumimoji="1" lang="ja-JP" altLang="en-US" sz="3200" dirty="0">
                            <a:solidFill>
                              <a:srgbClr val="00D600"/>
                            </a:solidFill>
                          </a:endParaRPr>
                        </a:p>
                      </a:txBody>
                      <a:tcPr>
                        <a:solidFill>
                          <a:schemeClr val="bg1"/>
                        </a:solidFill>
                      </a:tcPr>
                    </a:tc>
                    <a:tc>
                      <a:txBody>
                        <a:bodyPr/>
                        <a:lstStyle/>
                        <a:p>
                          <a:endParaRPr lang="ja-JP"/>
                        </a:p>
                      </a:txBody>
                      <a:tcPr>
                        <a:blipFill>
                          <a:blip r:embed="rId4"/>
                          <a:stretch>
                            <a:fillRect l="-100535" t="-179091" r="-200535" b="-15455"/>
                          </a:stretch>
                        </a:blipFill>
                      </a:tcPr>
                    </a:tc>
                    <a:tc>
                      <a:txBody>
                        <a:bodyPr/>
                        <a:lstStyle/>
                        <a:p>
                          <a:endParaRPr lang="ja-JP"/>
                        </a:p>
                      </a:txBody>
                      <a:tcPr>
                        <a:blipFill>
                          <a:blip r:embed="rId4"/>
                          <a:stretch>
                            <a:fillRect l="-200535" t="-179091" r="-100535" b="-15455"/>
                          </a:stretch>
                        </a:blipFill>
                      </a:tcPr>
                    </a:tc>
                    <a:tc>
                      <a:txBody>
                        <a:bodyPr/>
                        <a:lstStyle/>
                        <a:p>
                          <a:endParaRPr lang="ja-JP"/>
                        </a:p>
                      </a:txBody>
                      <a:tcPr>
                        <a:blipFill>
                          <a:blip r:embed="rId4"/>
                          <a:stretch>
                            <a:fillRect l="-300535" t="-179091" r="-535" b="-15455"/>
                          </a:stretch>
                        </a:blipFill>
                      </a:tcPr>
                    </a:tc>
                    <a:extLst>
                      <a:ext uri="{0D108BD9-81ED-4DB2-BD59-A6C34878D82A}">
                        <a16:rowId xmlns:a16="http://schemas.microsoft.com/office/drawing/2014/main" val="4252475949"/>
                      </a:ext>
                    </a:extLst>
                  </a:tr>
                </a:tbl>
              </a:graphicData>
            </a:graphic>
          </p:graphicFrame>
        </mc:Fallback>
      </mc:AlternateContent>
    </p:spTree>
    <p:extLst>
      <p:ext uri="{BB962C8B-B14F-4D97-AF65-F5344CB8AC3E}">
        <p14:creationId xmlns:p14="http://schemas.microsoft.com/office/powerpoint/2010/main" val="7627897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840259" y="1159991"/>
            <a:ext cx="8192531" cy="600164"/>
          </a:xfrm>
          <a:prstGeom prst="rect">
            <a:avLst/>
          </a:prstGeom>
          <a:noFill/>
        </p:spPr>
        <p:txBody>
          <a:bodyPr wrap="square" rtlCol="0">
            <a:spAutoFit/>
          </a:bodyPr>
          <a:lstStyle/>
          <a:p>
            <a:endParaRPr lang="ja-JP" altLang="en-US" sz="3300" dirty="0"/>
          </a:p>
        </p:txBody>
      </p:sp>
      <p:sp>
        <p:nvSpPr>
          <p:cNvPr id="4" name="タイトル 3"/>
          <p:cNvSpPr>
            <a:spLocks noGrp="1"/>
          </p:cNvSpPr>
          <p:nvPr>
            <p:ph type="title"/>
          </p:nvPr>
        </p:nvSpPr>
        <p:spPr/>
        <p:txBody>
          <a:bodyPr/>
          <a:lstStyle/>
          <a:p>
            <a:r>
              <a:rPr kumimoji="1" lang="ja-JP" altLang="en-US" dirty="0" smtClean="0"/>
              <a:t>目標値変更シミュレーション（</a:t>
            </a:r>
            <a:r>
              <a:rPr lang="ja-JP" altLang="en-US" dirty="0" smtClean="0"/>
              <a:t>オブザーバ極の</a:t>
            </a:r>
            <a:r>
              <a:rPr kumimoji="1" lang="ja-JP" altLang="en-US" dirty="0" smtClean="0"/>
              <a:t>推定誤差）</a:t>
            </a:r>
            <a:endParaRPr kumimoji="1" lang="ja-JP" altLang="en-US" dirty="0"/>
          </a:p>
        </p:txBody>
      </p:sp>
      <mc:AlternateContent xmlns:mc="http://schemas.openxmlformats.org/markup-compatibility/2006" xmlns:a14="http://schemas.microsoft.com/office/drawing/2010/main">
        <mc:Choice Requires="a14">
          <p:graphicFrame>
            <p:nvGraphicFramePr>
              <p:cNvPr id="2" name="表 1"/>
              <p:cNvGraphicFramePr>
                <a:graphicFrameLocks noGrp="1"/>
              </p:cNvGraphicFramePr>
              <p:nvPr>
                <p:extLst/>
              </p:nvPr>
            </p:nvGraphicFramePr>
            <p:xfrm>
              <a:off x="0" y="1325563"/>
              <a:ext cx="9117456" cy="183472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1281945306"/>
                        </a:ext>
                      </a:extLst>
                    </a:gridCol>
                    <a:gridCol w="2279364">
                      <a:extLst>
                        <a:ext uri="{9D8B030D-6E8A-4147-A177-3AD203B41FA5}">
                          <a16:colId xmlns:a16="http://schemas.microsoft.com/office/drawing/2014/main" val="3465992794"/>
                        </a:ext>
                      </a:extLst>
                    </a:gridCol>
                    <a:gridCol w="2279364">
                      <a:extLst>
                        <a:ext uri="{9D8B030D-6E8A-4147-A177-3AD203B41FA5}">
                          <a16:colId xmlns:a16="http://schemas.microsoft.com/office/drawing/2014/main" val="3380375815"/>
                        </a:ext>
                      </a:extLst>
                    </a:gridCol>
                    <a:gridCol w="2279364">
                      <a:extLst>
                        <a:ext uri="{9D8B030D-6E8A-4147-A177-3AD203B41FA5}">
                          <a16:colId xmlns:a16="http://schemas.microsoft.com/office/drawing/2014/main" val="1238912796"/>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1869598124"/>
                      </a:ext>
                    </a:extLst>
                  </a:tr>
                  <a:tr h="582083">
                    <a:tc>
                      <a:txBody>
                        <a:bodyPr/>
                        <a:lstStyle/>
                        <a:p>
                          <a:pPr algn="ctr"/>
                          <a:r>
                            <a:rPr kumimoji="1" lang="en-US" altLang="ja-JP" sz="3200" dirty="0" smtClean="0">
                              <a:solidFill>
                                <a:srgbClr val="FF0000"/>
                              </a:solidFill>
                            </a:rPr>
                            <a:t>obs1</a:t>
                          </a:r>
                          <a:endParaRPr kumimoji="1" lang="ja-JP" altLang="en-US" sz="32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𝑑𝑖𝑎𝑔</m:t>
                                </m:r>
                                <m:r>
                                  <a:rPr kumimoji="1" lang="en-US" altLang="ja-JP" sz="2000" i="1" dirty="0" smtClean="0">
                                    <a:solidFill>
                                      <a:srgbClr val="FF0000"/>
                                    </a:solidFill>
                                    <a:latin typeface="Cambria Math" panose="02040503050406030204" pitchFamily="18" charset="0"/>
                                  </a:rPr>
                                  <m:t>(1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5,1,1)</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1800" i="1" dirty="0" smtClean="0">
                                    <a:solidFill>
                                      <a:srgbClr val="FF0000"/>
                                    </a:solidFill>
                                    <a:latin typeface="Cambria Math" panose="02040503050406030204" pitchFamily="18" charset="0"/>
                                  </a:rPr>
                                  <m:t>((−</m:t>
                                </m:r>
                                <m:r>
                                  <a:rPr kumimoji="1" lang="en-US" altLang="ja-JP" sz="1800" b="1" i="1" dirty="0" smtClean="0">
                                    <a:solidFill>
                                      <a:srgbClr val="FF0000"/>
                                    </a:solidFill>
                                    <a:latin typeface="Cambria Math" panose="02040503050406030204" pitchFamily="18" charset="0"/>
                                  </a:rPr>
                                  <m:t>𝟔𝟎</m:t>
                                </m:r>
                                <m:r>
                                  <a:rPr kumimoji="1" lang="en-US" altLang="ja-JP" sz="1800" i="1" dirty="0" smtClean="0">
                                    <a:solidFill>
                                      <a:srgbClr val="FF0000"/>
                                    </a:solidFill>
                                    <a:latin typeface="Cambria Math" panose="02040503050406030204" pitchFamily="18" charset="0"/>
                                  </a:rPr>
                                  <m:t>,0),(−</m:t>
                                </m:r>
                                <m:r>
                                  <a:rPr kumimoji="1" lang="en-US" altLang="ja-JP" sz="1800" b="1" i="1" dirty="0" smtClean="0">
                                    <a:solidFill>
                                      <a:srgbClr val="FF0000"/>
                                    </a:solidFill>
                                    <a:latin typeface="Cambria Math" panose="02040503050406030204" pitchFamily="18" charset="0"/>
                                  </a:rPr>
                                  <m:t>𝟔𝟎</m:t>
                                </m:r>
                                <m:r>
                                  <a:rPr kumimoji="1" lang="en-US" altLang="ja-JP" sz="1800" i="1" dirty="0" smtClean="0">
                                    <a:solidFill>
                                      <a:srgbClr val="FF0000"/>
                                    </a:solidFill>
                                    <a:latin typeface="Cambria Math" panose="02040503050406030204" pitchFamily="18" charset="0"/>
                                  </a:rPr>
                                  <m:t>,0))’</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0.005</m:t>
                                </m:r>
                              </m:oMath>
                            </m:oMathPara>
                          </a14:m>
                          <a:endParaRPr kumimoji="1" lang="ja-JP" altLang="en-US" sz="2000" dirty="0">
                            <a:solidFill>
                              <a:srgbClr val="FF0000"/>
                            </a:solidFill>
                          </a:endParaRPr>
                        </a:p>
                      </a:txBody>
                      <a:tcPr>
                        <a:solidFill>
                          <a:schemeClr val="bg1"/>
                        </a:solidFill>
                      </a:tcPr>
                    </a:tc>
                    <a:extLst>
                      <a:ext uri="{0D108BD9-81ED-4DB2-BD59-A6C34878D82A}">
                        <a16:rowId xmlns:a16="http://schemas.microsoft.com/office/drawing/2014/main" val="2140924436"/>
                      </a:ext>
                    </a:extLst>
                  </a:tr>
                  <a:tr h="582083">
                    <a:tc>
                      <a:txBody>
                        <a:bodyPr/>
                        <a:lstStyle/>
                        <a:p>
                          <a:pPr algn="ctr"/>
                          <a:r>
                            <a:rPr kumimoji="1" lang="en-US" altLang="ja-JP" sz="3200" dirty="0" smtClean="0">
                              <a:solidFill>
                                <a:srgbClr val="00D600"/>
                              </a:solidFill>
                            </a:rPr>
                            <a:t>obs2</a:t>
                          </a:r>
                          <a:endParaRPr kumimoji="1" lang="ja-JP" altLang="en-US" sz="3200"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D600"/>
                                    </a:solidFill>
                                    <a:latin typeface="Cambria Math" panose="02040503050406030204" pitchFamily="18" charset="0"/>
                                  </a:rPr>
                                  <m:t>𝑑𝑖𝑎𝑔</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b="0" i="1" dirty="0" smtClean="0">
                                    <a:solidFill>
                                      <a:srgbClr val="00D600"/>
                                    </a:solidFill>
                                    <a:latin typeface="Cambria Math" panose="02040503050406030204" pitchFamily="18" charset="0"/>
                                  </a:rPr>
                                  <m:t>5</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i="1" dirty="0" smtClean="0">
                                    <a:solidFill>
                                      <a:srgbClr val="00D600"/>
                                    </a:solidFill>
                                    <a:latin typeface="Cambria Math" panose="02040503050406030204" pitchFamily="18" charset="0"/>
                                  </a:rPr>
                                  <m:t>5,1,1)</m:t>
                                </m:r>
                              </m:oMath>
                            </m:oMathPara>
                          </a14:m>
                          <a:endParaRPr kumimoji="1" lang="ja-JP" altLang="en-US" sz="2000" dirty="0" smtClean="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i="1" dirty="0" smtClean="0">
                                    <a:solidFill>
                                      <a:srgbClr val="00D600"/>
                                    </a:solidFill>
                                    <a:latin typeface="Cambria Math" panose="02040503050406030204" pitchFamily="18" charset="0"/>
                                  </a:rPr>
                                  <m:t>((−</m:t>
                                </m:r>
                                <m:r>
                                  <a:rPr kumimoji="1" lang="en-US" altLang="ja-JP" b="1" i="1" dirty="0" smtClean="0">
                                    <a:solidFill>
                                      <a:srgbClr val="00D600"/>
                                    </a:solidFill>
                                    <a:latin typeface="Cambria Math" panose="02040503050406030204" pitchFamily="18" charset="0"/>
                                  </a:rPr>
                                  <m:t>𝟑𝟎</m:t>
                                </m:r>
                                <m:r>
                                  <a:rPr kumimoji="1" lang="en-US" altLang="ja-JP" i="1" dirty="0" smtClean="0">
                                    <a:solidFill>
                                      <a:srgbClr val="00D600"/>
                                    </a:solidFill>
                                    <a:latin typeface="Cambria Math" panose="02040503050406030204" pitchFamily="18" charset="0"/>
                                  </a:rPr>
                                  <m:t>,0),(−</m:t>
                                </m:r>
                                <m:r>
                                  <a:rPr kumimoji="1" lang="en-US" altLang="ja-JP" b="1" i="1" dirty="0" smtClean="0">
                                    <a:solidFill>
                                      <a:srgbClr val="00D600"/>
                                    </a:solidFill>
                                    <a:latin typeface="Cambria Math" panose="02040503050406030204" pitchFamily="18" charset="0"/>
                                  </a:rPr>
                                  <m:t>𝟑𝟎</m:t>
                                </m:r>
                                <m:r>
                                  <a:rPr kumimoji="1" lang="en-US" altLang="ja-JP" i="1" dirty="0" smtClean="0">
                                    <a:solidFill>
                                      <a:srgbClr val="00D600"/>
                                    </a:solidFill>
                                    <a:latin typeface="Cambria Math" panose="02040503050406030204" pitchFamily="18" charset="0"/>
                                  </a:rPr>
                                  <m:t>,0))’</m:t>
                                </m:r>
                              </m:oMath>
                            </m:oMathPara>
                          </a14:m>
                          <a:endParaRPr kumimoji="1" lang="ja-JP" altLang="en-US" dirty="0" smtClean="0">
                            <a:solidFill>
                              <a:srgbClr val="00D600"/>
                            </a:solidFill>
                          </a:endParaRPr>
                        </a:p>
                        <a:p>
                          <a:endParaRPr kumimoji="1" lang="ja-JP" altLang="en-US"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D600"/>
                                    </a:solidFill>
                                    <a:latin typeface="Cambria Math" panose="02040503050406030204" pitchFamily="18" charset="0"/>
                                  </a:rPr>
                                  <m:t>0.005</m:t>
                                </m:r>
                              </m:oMath>
                            </m:oMathPara>
                          </a14:m>
                          <a:endParaRPr kumimoji="1" lang="ja-JP" altLang="en-US" sz="2000" dirty="0" smtClean="0">
                            <a:solidFill>
                              <a:srgbClr val="00D600"/>
                            </a:solidFill>
                          </a:endParaRPr>
                        </a:p>
                        <a:p>
                          <a:endParaRPr kumimoji="1" lang="ja-JP" altLang="en-US" dirty="0">
                            <a:solidFill>
                              <a:srgbClr val="00D600"/>
                            </a:solidFill>
                          </a:endParaRPr>
                        </a:p>
                      </a:txBody>
                      <a:tcPr>
                        <a:solidFill>
                          <a:schemeClr val="bg1"/>
                        </a:solidFill>
                      </a:tcPr>
                    </a:tc>
                    <a:extLst>
                      <a:ext uri="{0D108BD9-81ED-4DB2-BD59-A6C34878D82A}">
                        <a16:rowId xmlns:a16="http://schemas.microsoft.com/office/drawing/2014/main" val="4252475949"/>
                      </a:ext>
                    </a:extLst>
                  </a:tr>
                </a:tbl>
              </a:graphicData>
            </a:graphic>
          </p:graphicFrame>
        </mc:Choice>
        <mc:Fallback xmlns="">
          <p:graphicFrame>
            <p:nvGraphicFramePr>
              <p:cNvPr id="2" name="表 1"/>
              <p:cNvGraphicFramePr>
                <a:graphicFrameLocks noGrp="1"/>
              </p:cNvGraphicFramePr>
              <p:nvPr>
                <p:extLst>
                  <p:ext uri="{D42A27DB-BD31-4B8C-83A1-F6EECF244321}">
                    <p14:modId xmlns:p14="http://schemas.microsoft.com/office/powerpoint/2010/main" val="2001151072"/>
                  </p:ext>
                </p:extLst>
              </p:nvPr>
            </p:nvGraphicFramePr>
            <p:xfrm>
              <a:off x="0" y="1325563"/>
              <a:ext cx="9117456" cy="183472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1281945306"/>
                        </a:ext>
                      </a:extLst>
                    </a:gridCol>
                    <a:gridCol w="2279364">
                      <a:extLst>
                        <a:ext uri="{9D8B030D-6E8A-4147-A177-3AD203B41FA5}">
                          <a16:colId xmlns:a16="http://schemas.microsoft.com/office/drawing/2014/main" val="3465992794"/>
                        </a:ext>
                      </a:extLst>
                    </a:gridCol>
                    <a:gridCol w="2279364">
                      <a:extLst>
                        <a:ext uri="{9D8B030D-6E8A-4147-A177-3AD203B41FA5}">
                          <a16:colId xmlns:a16="http://schemas.microsoft.com/office/drawing/2014/main" val="3380375815"/>
                        </a:ext>
                      </a:extLst>
                    </a:gridCol>
                    <a:gridCol w="2279364">
                      <a:extLst>
                        <a:ext uri="{9D8B030D-6E8A-4147-A177-3AD203B41FA5}">
                          <a16:colId xmlns:a16="http://schemas.microsoft.com/office/drawing/2014/main" val="1238912796"/>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1869598124"/>
                      </a:ext>
                    </a:extLst>
                  </a:tr>
                  <a:tr h="582083">
                    <a:tc>
                      <a:txBody>
                        <a:bodyPr/>
                        <a:lstStyle/>
                        <a:p>
                          <a:pPr algn="ctr"/>
                          <a:r>
                            <a:rPr kumimoji="1" lang="en-US" altLang="ja-JP" sz="3200" dirty="0" smtClean="0">
                              <a:solidFill>
                                <a:srgbClr val="FF0000"/>
                              </a:solidFill>
                            </a:rPr>
                            <a:t>obs1</a:t>
                          </a:r>
                          <a:endParaRPr kumimoji="1" lang="ja-JP" altLang="en-US" sz="3200" dirty="0">
                            <a:solidFill>
                              <a:srgbClr val="FF0000"/>
                            </a:solidFill>
                          </a:endParaRPr>
                        </a:p>
                      </a:txBody>
                      <a:tcPr>
                        <a:solidFill>
                          <a:schemeClr val="bg1"/>
                        </a:solidFill>
                      </a:tcPr>
                    </a:tc>
                    <a:tc>
                      <a:txBody>
                        <a:bodyPr/>
                        <a:lstStyle/>
                        <a:p>
                          <a:endParaRPr lang="ja-JP"/>
                        </a:p>
                      </a:txBody>
                      <a:tcPr>
                        <a:blipFill>
                          <a:blip r:embed="rId2"/>
                          <a:stretch>
                            <a:fillRect l="-100535" t="-105208" r="-200535" b="-132292"/>
                          </a:stretch>
                        </a:blipFill>
                      </a:tcPr>
                    </a:tc>
                    <a:tc>
                      <a:txBody>
                        <a:bodyPr/>
                        <a:lstStyle/>
                        <a:p>
                          <a:endParaRPr lang="ja-JP"/>
                        </a:p>
                      </a:txBody>
                      <a:tcPr>
                        <a:blipFill>
                          <a:blip r:embed="rId2"/>
                          <a:stretch>
                            <a:fillRect l="-200535" t="-105208" r="-100535" b="-132292"/>
                          </a:stretch>
                        </a:blipFill>
                      </a:tcPr>
                    </a:tc>
                    <a:tc>
                      <a:txBody>
                        <a:bodyPr/>
                        <a:lstStyle/>
                        <a:p>
                          <a:endParaRPr lang="ja-JP"/>
                        </a:p>
                      </a:txBody>
                      <a:tcPr>
                        <a:blipFill>
                          <a:blip r:embed="rId2"/>
                          <a:stretch>
                            <a:fillRect l="-300535" t="-105208" r="-535" b="-132292"/>
                          </a:stretch>
                        </a:blipFill>
                      </a:tcPr>
                    </a:tc>
                    <a:extLst>
                      <a:ext uri="{0D108BD9-81ED-4DB2-BD59-A6C34878D82A}">
                        <a16:rowId xmlns:a16="http://schemas.microsoft.com/office/drawing/2014/main" val="2140924436"/>
                      </a:ext>
                    </a:extLst>
                  </a:tr>
                  <a:tr h="670560">
                    <a:tc>
                      <a:txBody>
                        <a:bodyPr/>
                        <a:lstStyle/>
                        <a:p>
                          <a:pPr algn="ctr"/>
                          <a:r>
                            <a:rPr kumimoji="1" lang="en-US" altLang="ja-JP" sz="3200" dirty="0" smtClean="0">
                              <a:solidFill>
                                <a:srgbClr val="00D600"/>
                              </a:solidFill>
                            </a:rPr>
                            <a:t>obs2</a:t>
                          </a:r>
                          <a:endParaRPr kumimoji="1" lang="ja-JP" altLang="en-US" sz="3200" dirty="0">
                            <a:solidFill>
                              <a:srgbClr val="00D600"/>
                            </a:solidFill>
                          </a:endParaRPr>
                        </a:p>
                      </a:txBody>
                      <a:tcPr>
                        <a:solidFill>
                          <a:schemeClr val="bg1"/>
                        </a:solidFill>
                      </a:tcPr>
                    </a:tc>
                    <a:tc>
                      <a:txBody>
                        <a:bodyPr/>
                        <a:lstStyle/>
                        <a:p>
                          <a:endParaRPr lang="ja-JP"/>
                        </a:p>
                      </a:txBody>
                      <a:tcPr>
                        <a:blipFill>
                          <a:blip r:embed="rId2"/>
                          <a:stretch>
                            <a:fillRect l="-100535" t="-179091" r="-200535" b="-15455"/>
                          </a:stretch>
                        </a:blipFill>
                      </a:tcPr>
                    </a:tc>
                    <a:tc>
                      <a:txBody>
                        <a:bodyPr/>
                        <a:lstStyle/>
                        <a:p>
                          <a:endParaRPr lang="ja-JP"/>
                        </a:p>
                      </a:txBody>
                      <a:tcPr>
                        <a:blipFill>
                          <a:blip r:embed="rId2"/>
                          <a:stretch>
                            <a:fillRect l="-200535" t="-179091" r="-100535" b="-15455"/>
                          </a:stretch>
                        </a:blipFill>
                      </a:tcPr>
                    </a:tc>
                    <a:tc>
                      <a:txBody>
                        <a:bodyPr/>
                        <a:lstStyle/>
                        <a:p>
                          <a:endParaRPr lang="ja-JP"/>
                        </a:p>
                      </a:txBody>
                      <a:tcPr>
                        <a:blipFill>
                          <a:blip r:embed="rId2"/>
                          <a:stretch>
                            <a:fillRect l="-300535" t="-179091" r="-535" b="-15455"/>
                          </a:stretch>
                        </a:blipFill>
                      </a:tcPr>
                    </a:tc>
                    <a:extLst>
                      <a:ext uri="{0D108BD9-81ED-4DB2-BD59-A6C34878D82A}">
                        <a16:rowId xmlns:a16="http://schemas.microsoft.com/office/drawing/2014/main" val="4252475949"/>
                      </a:ext>
                    </a:extLst>
                  </a:tr>
                </a:tbl>
              </a:graphicData>
            </a:graphic>
          </p:graphicFrame>
        </mc:Fallback>
      </mc:AlternateContent>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8999"/>
            <a:ext cx="4572000" cy="3429001"/>
          </a:xfrm>
          <a:prstGeom prst="rect">
            <a:avLst/>
          </a:prstGeom>
        </p:spPr>
      </p:pic>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2" y="3428999"/>
            <a:ext cx="4571998" cy="3429001"/>
          </a:xfrm>
          <a:prstGeom prst="rect">
            <a:avLst/>
          </a:prstGeom>
        </p:spPr>
      </p:pic>
    </p:spTree>
    <p:extLst>
      <p:ext uri="{BB962C8B-B14F-4D97-AF65-F5344CB8AC3E}">
        <p14:creationId xmlns:p14="http://schemas.microsoft.com/office/powerpoint/2010/main" val="31165560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840259" y="1159991"/>
            <a:ext cx="8192531" cy="600164"/>
          </a:xfrm>
          <a:prstGeom prst="rect">
            <a:avLst/>
          </a:prstGeom>
          <a:noFill/>
        </p:spPr>
        <p:txBody>
          <a:bodyPr wrap="square" rtlCol="0">
            <a:spAutoFit/>
          </a:bodyPr>
          <a:lstStyle/>
          <a:p>
            <a:endParaRPr lang="ja-JP" altLang="en-US" sz="3300" dirty="0"/>
          </a:p>
        </p:txBody>
      </p:sp>
      <p:sp>
        <p:nvSpPr>
          <p:cNvPr id="4" name="タイトル 3"/>
          <p:cNvSpPr>
            <a:spLocks noGrp="1"/>
          </p:cNvSpPr>
          <p:nvPr>
            <p:ph type="title"/>
          </p:nvPr>
        </p:nvSpPr>
        <p:spPr/>
        <p:txBody>
          <a:bodyPr/>
          <a:lstStyle/>
          <a:p>
            <a:r>
              <a:rPr kumimoji="1" lang="ja-JP" altLang="en-US" dirty="0" smtClean="0"/>
              <a:t>目標値変更シミュレーション（サンプリング周期比較）</a:t>
            </a:r>
            <a:endParaRPr kumimoji="1" lang="ja-JP" altLang="en-US" dirty="0"/>
          </a:p>
        </p:txBody>
      </p:sp>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5933" y="3793067"/>
            <a:ext cx="4428067" cy="3064933"/>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238" y="3733800"/>
            <a:ext cx="4545456" cy="3124200"/>
          </a:xfrm>
          <a:prstGeom prst="rect">
            <a:avLst/>
          </a:prstGeom>
        </p:spPr>
      </p:pic>
      <mc:AlternateContent xmlns:mc="http://schemas.openxmlformats.org/markup-compatibility/2006">
        <mc:Choice xmlns:a14="http://schemas.microsoft.com/office/drawing/2010/main" Requires="a14">
          <p:graphicFrame>
            <p:nvGraphicFramePr>
              <p:cNvPr id="13" name="表 12"/>
              <p:cNvGraphicFramePr>
                <a:graphicFrameLocks noGrp="1"/>
              </p:cNvGraphicFramePr>
              <p:nvPr>
                <p:extLst>
                  <p:ext uri="{D42A27DB-BD31-4B8C-83A1-F6EECF244321}">
                    <p14:modId xmlns:p14="http://schemas.microsoft.com/office/powerpoint/2010/main" val="3247587241"/>
                  </p:ext>
                </p:extLst>
              </p:nvPr>
            </p:nvGraphicFramePr>
            <p:xfrm>
              <a:off x="0" y="1325563"/>
              <a:ext cx="9117456" cy="183472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416203219"/>
                        </a:ext>
                      </a:extLst>
                    </a:gridCol>
                    <a:gridCol w="2279364">
                      <a:extLst>
                        <a:ext uri="{9D8B030D-6E8A-4147-A177-3AD203B41FA5}">
                          <a16:colId xmlns:a16="http://schemas.microsoft.com/office/drawing/2014/main" val="275699416"/>
                        </a:ext>
                      </a:extLst>
                    </a:gridCol>
                    <a:gridCol w="2279364">
                      <a:extLst>
                        <a:ext uri="{9D8B030D-6E8A-4147-A177-3AD203B41FA5}">
                          <a16:colId xmlns:a16="http://schemas.microsoft.com/office/drawing/2014/main" val="164276921"/>
                        </a:ext>
                      </a:extLst>
                    </a:gridCol>
                    <a:gridCol w="2279364">
                      <a:extLst>
                        <a:ext uri="{9D8B030D-6E8A-4147-A177-3AD203B41FA5}">
                          <a16:colId xmlns:a16="http://schemas.microsoft.com/office/drawing/2014/main" val="1122189607"/>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408186690"/>
                      </a:ext>
                    </a:extLst>
                  </a:tr>
                  <a:tr h="582083">
                    <a:tc>
                      <a:txBody>
                        <a:bodyPr/>
                        <a:lstStyle/>
                        <a:p>
                          <a:pPr algn="ctr"/>
                          <a:r>
                            <a:rPr kumimoji="1" lang="en-US" altLang="ja-JP" sz="3200" dirty="0" smtClean="0">
                              <a:solidFill>
                                <a:srgbClr val="FF0000"/>
                              </a:solidFill>
                            </a:rPr>
                            <a:t>dt1</a:t>
                          </a:r>
                          <a:endParaRPr kumimoji="1" lang="ja-JP" altLang="en-US" sz="32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𝑑𝑖𝑎𝑔</m:t>
                                </m:r>
                                <m:r>
                                  <a:rPr kumimoji="1" lang="en-US" altLang="ja-JP" sz="2000" i="1" dirty="0" smtClean="0">
                                    <a:solidFill>
                                      <a:srgbClr val="FF0000"/>
                                    </a:solidFill>
                                    <a:latin typeface="Cambria Math" panose="02040503050406030204" pitchFamily="18" charset="0"/>
                                  </a:rPr>
                                  <m:t>(1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5,1,1)</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1800" i="1" dirty="0" smtClean="0">
                                    <a:solidFill>
                                      <a:srgbClr val="FF0000"/>
                                    </a:solidFill>
                                    <a:latin typeface="Cambria Math" panose="02040503050406030204" pitchFamily="18" charset="0"/>
                                  </a:rPr>
                                  <m:t>((</m:t>
                                </m:r>
                                <m:r>
                                  <a:rPr kumimoji="1" lang="en-US" altLang="ja-JP" sz="1800" b="0" i="1" dirty="0" smtClean="0">
                                    <a:solidFill>
                                      <a:srgbClr val="FF0000"/>
                                    </a:solidFill>
                                    <a:latin typeface="Cambria Math" panose="02040503050406030204" pitchFamily="18" charset="0"/>
                                  </a:rPr>
                                  <m:t>−60,0),(−60</m:t>
                                </m:r>
                                <m:r>
                                  <a:rPr kumimoji="1" lang="en-US" altLang="ja-JP" sz="1800" i="1" dirty="0" smtClean="0">
                                    <a:solidFill>
                                      <a:srgbClr val="FF0000"/>
                                    </a:solidFill>
                                    <a:latin typeface="Cambria Math" panose="02040503050406030204" pitchFamily="18" charset="0"/>
                                  </a:rPr>
                                  <m:t>,0))’</m:t>
                                </m:r>
                              </m:oMath>
                            </m:oMathPara>
                          </a14:m>
                          <a:endParaRPr kumimoji="1" lang="ja-JP" altLang="en-US" sz="18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b="1" i="1" dirty="0" smtClean="0">
                                    <a:solidFill>
                                      <a:srgbClr val="FF0000"/>
                                    </a:solidFill>
                                    <a:latin typeface="Cambria Math" panose="02040503050406030204" pitchFamily="18" charset="0"/>
                                  </a:rPr>
                                  <m:t>𝟎</m:t>
                                </m:r>
                                <m:r>
                                  <a:rPr kumimoji="1" lang="en-US" altLang="ja-JP" sz="2000" b="1" i="1" dirty="0" smtClean="0">
                                    <a:solidFill>
                                      <a:srgbClr val="FF0000"/>
                                    </a:solidFill>
                                    <a:latin typeface="Cambria Math" panose="02040503050406030204" pitchFamily="18" charset="0"/>
                                  </a:rPr>
                                  <m:t>.</m:t>
                                </m:r>
                                <m:r>
                                  <a:rPr kumimoji="1" lang="en-US" altLang="ja-JP" sz="2000" b="1" i="1" dirty="0" smtClean="0">
                                    <a:solidFill>
                                      <a:srgbClr val="FF0000"/>
                                    </a:solidFill>
                                    <a:latin typeface="Cambria Math" panose="02040503050406030204" pitchFamily="18" charset="0"/>
                                  </a:rPr>
                                  <m:t>𝟎𝟎𝟓</m:t>
                                </m:r>
                              </m:oMath>
                            </m:oMathPara>
                          </a14:m>
                          <a:endParaRPr kumimoji="1" lang="ja-JP" altLang="en-US" sz="2000" b="1" dirty="0">
                            <a:solidFill>
                              <a:srgbClr val="FF0000"/>
                            </a:solidFill>
                          </a:endParaRPr>
                        </a:p>
                      </a:txBody>
                      <a:tcPr>
                        <a:solidFill>
                          <a:schemeClr val="bg1"/>
                        </a:solidFill>
                      </a:tcPr>
                    </a:tc>
                    <a:extLst>
                      <a:ext uri="{0D108BD9-81ED-4DB2-BD59-A6C34878D82A}">
                        <a16:rowId xmlns:a16="http://schemas.microsoft.com/office/drawing/2014/main" val="3196867375"/>
                      </a:ext>
                    </a:extLst>
                  </a:tr>
                  <a:tr h="582083">
                    <a:tc>
                      <a:txBody>
                        <a:bodyPr/>
                        <a:lstStyle/>
                        <a:p>
                          <a:pPr algn="ctr"/>
                          <a:r>
                            <a:rPr kumimoji="1" lang="en-US" altLang="ja-JP" sz="3200" dirty="0" smtClean="0">
                              <a:solidFill>
                                <a:srgbClr val="00D600"/>
                              </a:solidFill>
                            </a:rPr>
                            <a:t>dt2</a:t>
                          </a:r>
                          <a:endParaRPr kumimoji="1" lang="ja-JP" altLang="en-US" sz="3200"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D600"/>
                                    </a:solidFill>
                                    <a:latin typeface="Cambria Math" panose="02040503050406030204" pitchFamily="18" charset="0"/>
                                  </a:rPr>
                                  <m:t>𝑑𝑖𝑎𝑔</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b="0" i="1" dirty="0" smtClean="0">
                                    <a:solidFill>
                                      <a:srgbClr val="00D600"/>
                                    </a:solidFill>
                                    <a:latin typeface="Cambria Math" panose="02040503050406030204" pitchFamily="18" charset="0"/>
                                  </a:rPr>
                                  <m:t>5</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i="1" dirty="0" smtClean="0">
                                    <a:solidFill>
                                      <a:srgbClr val="00D600"/>
                                    </a:solidFill>
                                    <a:latin typeface="Cambria Math" panose="02040503050406030204" pitchFamily="18" charset="0"/>
                                  </a:rPr>
                                  <m:t>5,1,1)</m:t>
                                </m:r>
                              </m:oMath>
                            </m:oMathPara>
                          </a14:m>
                          <a:endParaRPr kumimoji="1" lang="ja-JP" altLang="en-US" sz="2000" dirty="0" smtClean="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dirty="0" smtClean="0">
                                    <a:solidFill>
                                      <a:srgbClr val="00D600"/>
                                    </a:solidFill>
                                    <a:latin typeface="Cambria Math" panose="02040503050406030204" pitchFamily="18" charset="0"/>
                                  </a:rPr>
                                  <m:t>((−60,0),(−60,0))’</m:t>
                                </m:r>
                              </m:oMath>
                            </m:oMathPara>
                          </a14:m>
                          <a:endParaRPr kumimoji="1" lang="ja-JP" altLang="en-US" sz="1800" b="0" dirty="0" smtClean="0">
                            <a:solidFill>
                              <a:srgbClr val="00D600"/>
                            </a:solidFill>
                          </a:endParaRPr>
                        </a:p>
                        <a:p>
                          <a:endParaRPr kumimoji="1" lang="ja-JP" altLang="en-US"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b="1" i="1" dirty="0" smtClean="0">
                                    <a:solidFill>
                                      <a:srgbClr val="00D600"/>
                                    </a:solidFill>
                                    <a:latin typeface="Cambria Math" panose="02040503050406030204" pitchFamily="18" charset="0"/>
                                  </a:rPr>
                                  <m:t>𝟎</m:t>
                                </m:r>
                                <m:r>
                                  <a:rPr kumimoji="1" lang="en-US" altLang="ja-JP" sz="2000" b="1" i="1" dirty="0" smtClean="0">
                                    <a:solidFill>
                                      <a:srgbClr val="00D600"/>
                                    </a:solidFill>
                                    <a:latin typeface="Cambria Math" panose="02040503050406030204" pitchFamily="18" charset="0"/>
                                  </a:rPr>
                                  <m:t>.</m:t>
                                </m:r>
                                <m:r>
                                  <a:rPr kumimoji="1" lang="en-US" altLang="ja-JP" sz="2000" b="1" i="1" dirty="0" smtClean="0">
                                    <a:solidFill>
                                      <a:srgbClr val="00D600"/>
                                    </a:solidFill>
                                    <a:latin typeface="Cambria Math" panose="02040503050406030204" pitchFamily="18" charset="0"/>
                                  </a:rPr>
                                  <m:t>𝟎𝟏𝟎</m:t>
                                </m:r>
                              </m:oMath>
                            </m:oMathPara>
                          </a14:m>
                          <a:endParaRPr kumimoji="1" lang="ja-JP" altLang="en-US" sz="2000" b="1" dirty="0" smtClean="0">
                            <a:solidFill>
                              <a:srgbClr val="00D600"/>
                            </a:solidFill>
                          </a:endParaRPr>
                        </a:p>
                        <a:p>
                          <a:endParaRPr kumimoji="1" lang="ja-JP" altLang="en-US" dirty="0">
                            <a:solidFill>
                              <a:srgbClr val="00D600"/>
                            </a:solidFill>
                          </a:endParaRPr>
                        </a:p>
                      </a:txBody>
                      <a:tcPr>
                        <a:solidFill>
                          <a:schemeClr val="bg1"/>
                        </a:solidFill>
                      </a:tcPr>
                    </a:tc>
                    <a:extLst>
                      <a:ext uri="{0D108BD9-81ED-4DB2-BD59-A6C34878D82A}">
                        <a16:rowId xmlns:a16="http://schemas.microsoft.com/office/drawing/2014/main" val="2105384436"/>
                      </a:ext>
                    </a:extLst>
                  </a:tr>
                </a:tbl>
              </a:graphicData>
            </a:graphic>
          </p:graphicFrame>
        </mc:Choice>
        <mc:Fallback>
          <p:graphicFrame>
            <p:nvGraphicFramePr>
              <p:cNvPr id="13" name="表 12"/>
              <p:cNvGraphicFramePr>
                <a:graphicFrameLocks noGrp="1"/>
              </p:cNvGraphicFramePr>
              <p:nvPr>
                <p:extLst>
                  <p:ext uri="{D42A27DB-BD31-4B8C-83A1-F6EECF244321}">
                    <p14:modId xmlns:p14="http://schemas.microsoft.com/office/powerpoint/2010/main" val="3247587241"/>
                  </p:ext>
                </p:extLst>
              </p:nvPr>
            </p:nvGraphicFramePr>
            <p:xfrm>
              <a:off x="0" y="1325563"/>
              <a:ext cx="9117456" cy="183472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416203219"/>
                        </a:ext>
                      </a:extLst>
                    </a:gridCol>
                    <a:gridCol w="2279364">
                      <a:extLst>
                        <a:ext uri="{9D8B030D-6E8A-4147-A177-3AD203B41FA5}">
                          <a16:colId xmlns:a16="http://schemas.microsoft.com/office/drawing/2014/main" val="275699416"/>
                        </a:ext>
                      </a:extLst>
                    </a:gridCol>
                    <a:gridCol w="2279364">
                      <a:extLst>
                        <a:ext uri="{9D8B030D-6E8A-4147-A177-3AD203B41FA5}">
                          <a16:colId xmlns:a16="http://schemas.microsoft.com/office/drawing/2014/main" val="164276921"/>
                        </a:ext>
                      </a:extLst>
                    </a:gridCol>
                    <a:gridCol w="2279364">
                      <a:extLst>
                        <a:ext uri="{9D8B030D-6E8A-4147-A177-3AD203B41FA5}">
                          <a16:colId xmlns:a16="http://schemas.microsoft.com/office/drawing/2014/main" val="1122189607"/>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408186690"/>
                      </a:ext>
                    </a:extLst>
                  </a:tr>
                  <a:tr h="582083">
                    <a:tc>
                      <a:txBody>
                        <a:bodyPr/>
                        <a:lstStyle/>
                        <a:p>
                          <a:pPr algn="ctr"/>
                          <a:r>
                            <a:rPr kumimoji="1" lang="en-US" altLang="ja-JP" sz="3200" dirty="0" smtClean="0">
                              <a:solidFill>
                                <a:srgbClr val="FF0000"/>
                              </a:solidFill>
                            </a:rPr>
                            <a:t>dt1</a:t>
                          </a:r>
                          <a:endParaRPr kumimoji="1" lang="ja-JP" altLang="en-US" sz="3200" dirty="0">
                            <a:solidFill>
                              <a:srgbClr val="FF0000"/>
                            </a:solidFill>
                          </a:endParaRPr>
                        </a:p>
                      </a:txBody>
                      <a:tcPr>
                        <a:solidFill>
                          <a:schemeClr val="bg1"/>
                        </a:solidFill>
                      </a:tcPr>
                    </a:tc>
                    <a:tc>
                      <a:txBody>
                        <a:bodyPr/>
                        <a:lstStyle/>
                        <a:p>
                          <a:endParaRPr lang="ja-JP"/>
                        </a:p>
                      </a:txBody>
                      <a:tcPr>
                        <a:blipFill>
                          <a:blip r:embed="rId5"/>
                          <a:stretch>
                            <a:fillRect l="-100535" t="-105208" r="-200535" b="-132292"/>
                          </a:stretch>
                        </a:blipFill>
                      </a:tcPr>
                    </a:tc>
                    <a:tc>
                      <a:txBody>
                        <a:bodyPr/>
                        <a:lstStyle/>
                        <a:p>
                          <a:endParaRPr lang="ja-JP"/>
                        </a:p>
                      </a:txBody>
                      <a:tcPr>
                        <a:blipFill>
                          <a:blip r:embed="rId5"/>
                          <a:stretch>
                            <a:fillRect l="-200535" t="-105208" r="-100535" b="-132292"/>
                          </a:stretch>
                        </a:blipFill>
                      </a:tcPr>
                    </a:tc>
                    <a:tc>
                      <a:txBody>
                        <a:bodyPr/>
                        <a:lstStyle/>
                        <a:p>
                          <a:endParaRPr lang="ja-JP"/>
                        </a:p>
                      </a:txBody>
                      <a:tcPr>
                        <a:blipFill>
                          <a:blip r:embed="rId5"/>
                          <a:stretch>
                            <a:fillRect l="-300535" t="-105208" r="-535" b="-132292"/>
                          </a:stretch>
                        </a:blipFill>
                      </a:tcPr>
                    </a:tc>
                    <a:extLst>
                      <a:ext uri="{0D108BD9-81ED-4DB2-BD59-A6C34878D82A}">
                        <a16:rowId xmlns:a16="http://schemas.microsoft.com/office/drawing/2014/main" val="3196867375"/>
                      </a:ext>
                    </a:extLst>
                  </a:tr>
                  <a:tr h="670560">
                    <a:tc>
                      <a:txBody>
                        <a:bodyPr/>
                        <a:lstStyle/>
                        <a:p>
                          <a:pPr algn="ctr"/>
                          <a:r>
                            <a:rPr kumimoji="1" lang="en-US" altLang="ja-JP" sz="3200" dirty="0" smtClean="0">
                              <a:solidFill>
                                <a:srgbClr val="00D600"/>
                              </a:solidFill>
                            </a:rPr>
                            <a:t>dt2</a:t>
                          </a:r>
                          <a:endParaRPr kumimoji="1" lang="ja-JP" altLang="en-US" sz="3200" dirty="0">
                            <a:solidFill>
                              <a:srgbClr val="00D600"/>
                            </a:solidFill>
                          </a:endParaRPr>
                        </a:p>
                      </a:txBody>
                      <a:tcPr>
                        <a:solidFill>
                          <a:schemeClr val="bg1"/>
                        </a:solidFill>
                      </a:tcPr>
                    </a:tc>
                    <a:tc>
                      <a:txBody>
                        <a:bodyPr/>
                        <a:lstStyle/>
                        <a:p>
                          <a:endParaRPr lang="ja-JP"/>
                        </a:p>
                      </a:txBody>
                      <a:tcPr>
                        <a:blipFill>
                          <a:blip r:embed="rId5"/>
                          <a:stretch>
                            <a:fillRect l="-100535" t="-179091" r="-200535" b="-15455"/>
                          </a:stretch>
                        </a:blipFill>
                      </a:tcPr>
                    </a:tc>
                    <a:tc>
                      <a:txBody>
                        <a:bodyPr/>
                        <a:lstStyle/>
                        <a:p>
                          <a:endParaRPr lang="ja-JP"/>
                        </a:p>
                      </a:txBody>
                      <a:tcPr>
                        <a:blipFill>
                          <a:blip r:embed="rId5"/>
                          <a:stretch>
                            <a:fillRect l="-200535" t="-179091" r="-100535" b="-15455"/>
                          </a:stretch>
                        </a:blipFill>
                      </a:tcPr>
                    </a:tc>
                    <a:tc>
                      <a:txBody>
                        <a:bodyPr/>
                        <a:lstStyle/>
                        <a:p>
                          <a:endParaRPr lang="ja-JP"/>
                        </a:p>
                      </a:txBody>
                      <a:tcPr>
                        <a:blipFill>
                          <a:blip r:embed="rId5"/>
                          <a:stretch>
                            <a:fillRect l="-300535" t="-179091" r="-535" b="-15455"/>
                          </a:stretch>
                        </a:blipFill>
                      </a:tcPr>
                    </a:tc>
                    <a:extLst>
                      <a:ext uri="{0D108BD9-81ED-4DB2-BD59-A6C34878D82A}">
                        <a16:rowId xmlns:a16="http://schemas.microsoft.com/office/drawing/2014/main" val="2105384436"/>
                      </a:ext>
                    </a:extLst>
                  </a:tr>
                </a:tbl>
              </a:graphicData>
            </a:graphic>
          </p:graphicFrame>
        </mc:Fallback>
      </mc:AlternateContent>
    </p:spTree>
    <p:extLst>
      <p:ext uri="{BB962C8B-B14F-4D97-AF65-F5344CB8AC3E}">
        <p14:creationId xmlns:p14="http://schemas.microsoft.com/office/powerpoint/2010/main" val="23684640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840259" y="1159991"/>
            <a:ext cx="8192531" cy="600164"/>
          </a:xfrm>
          <a:prstGeom prst="rect">
            <a:avLst/>
          </a:prstGeom>
          <a:noFill/>
        </p:spPr>
        <p:txBody>
          <a:bodyPr wrap="square" rtlCol="0">
            <a:spAutoFit/>
          </a:bodyPr>
          <a:lstStyle/>
          <a:p>
            <a:endParaRPr lang="ja-JP" altLang="en-US" sz="3300" dirty="0"/>
          </a:p>
        </p:txBody>
      </p:sp>
      <p:sp>
        <p:nvSpPr>
          <p:cNvPr id="4" name="タイトル 3"/>
          <p:cNvSpPr>
            <a:spLocks noGrp="1"/>
          </p:cNvSpPr>
          <p:nvPr>
            <p:ph type="title"/>
          </p:nvPr>
        </p:nvSpPr>
        <p:spPr/>
        <p:txBody>
          <a:bodyPr/>
          <a:lstStyle/>
          <a:p>
            <a:r>
              <a:rPr kumimoji="1" lang="ja-JP" altLang="en-US" dirty="0" smtClean="0"/>
              <a:t>目標値変更シミュレーション（サンプリング周期の推定誤差）</a:t>
            </a:r>
            <a:endParaRPr kumimoji="1" lang="ja-JP" altLang="en-US" dirty="0"/>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429000"/>
            <a:ext cx="4724857" cy="3429000"/>
          </a:xfrm>
          <a:prstGeom prst="rect">
            <a:avLst/>
          </a:prstGeom>
        </p:spPr>
      </p:pic>
      <p:pic>
        <p:nvPicPr>
          <p:cNvPr id="5" name="コンテンツ プレースホルダー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545456" y="3418714"/>
            <a:ext cx="4572000" cy="3429000"/>
          </a:xfrm>
        </p:spPr>
      </p:pic>
      <mc:AlternateContent xmlns:mc="http://schemas.openxmlformats.org/markup-compatibility/2006">
        <mc:Choice xmlns:a14="http://schemas.microsoft.com/office/drawing/2010/main" Requires="a14">
          <p:graphicFrame>
            <p:nvGraphicFramePr>
              <p:cNvPr id="6" name="表 5"/>
              <p:cNvGraphicFramePr>
                <a:graphicFrameLocks noGrp="1"/>
              </p:cNvGraphicFramePr>
              <p:nvPr>
                <p:extLst>
                  <p:ext uri="{D42A27DB-BD31-4B8C-83A1-F6EECF244321}">
                    <p14:modId xmlns:p14="http://schemas.microsoft.com/office/powerpoint/2010/main" val="2444110942"/>
                  </p:ext>
                </p:extLst>
              </p:nvPr>
            </p:nvGraphicFramePr>
            <p:xfrm>
              <a:off x="0" y="1325563"/>
              <a:ext cx="9117456" cy="180424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2535855922"/>
                        </a:ext>
                      </a:extLst>
                    </a:gridCol>
                    <a:gridCol w="2279364">
                      <a:extLst>
                        <a:ext uri="{9D8B030D-6E8A-4147-A177-3AD203B41FA5}">
                          <a16:colId xmlns:a16="http://schemas.microsoft.com/office/drawing/2014/main" val="1420316393"/>
                        </a:ext>
                      </a:extLst>
                    </a:gridCol>
                    <a:gridCol w="2279364">
                      <a:extLst>
                        <a:ext uri="{9D8B030D-6E8A-4147-A177-3AD203B41FA5}">
                          <a16:colId xmlns:a16="http://schemas.microsoft.com/office/drawing/2014/main" val="2956575274"/>
                        </a:ext>
                      </a:extLst>
                    </a:gridCol>
                    <a:gridCol w="2279364">
                      <a:extLst>
                        <a:ext uri="{9D8B030D-6E8A-4147-A177-3AD203B41FA5}">
                          <a16:colId xmlns:a16="http://schemas.microsoft.com/office/drawing/2014/main" val="1004221306"/>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2347642328"/>
                      </a:ext>
                    </a:extLst>
                  </a:tr>
                  <a:tr h="582083">
                    <a:tc>
                      <a:txBody>
                        <a:bodyPr/>
                        <a:lstStyle/>
                        <a:p>
                          <a:pPr algn="ctr"/>
                          <a:r>
                            <a:rPr kumimoji="1" lang="en-US" altLang="ja-JP" sz="3200" dirty="0" smtClean="0">
                              <a:solidFill>
                                <a:srgbClr val="FF0000"/>
                              </a:solidFill>
                            </a:rPr>
                            <a:t>dt1</a:t>
                          </a:r>
                          <a:endParaRPr kumimoji="1" lang="ja-JP" altLang="en-US" sz="32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𝑑𝑖𝑎𝑔</m:t>
                                </m:r>
                                <m:r>
                                  <a:rPr kumimoji="1" lang="en-US" altLang="ja-JP" sz="2000" i="1" dirty="0" smtClean="0">
                                    <a:solidFill>
                                      <a:srgbClr val="FF0000"/>
                                    </a:solidFill>
                                    <a:latin typeface="Cambria Math" panose="02040503050406030204" pitchFamily="18" charset="0"/>
                                  </a:rPr>
                                  <m:t>(1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5,1,1)</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1800" i="1" dirty="0" smtClean="0">
                                    <a:solidFill>
                                      <a:srgbClr val="FF0000"/>
                                    </a:solidFill>
                                    <a:latin typeface="Cambria Math" panose="02040503050406030204" pitchFamily="18" charset="0"/>
                                  </a:rPr>
                                  <m:t>((</m:t>
                                </m:r>
                                <m:r>
                                  <a:rPr kumimoji="1" lang="en-US" altLang="ja-JP" sz="1800" b="0" i="1" dirty="0" smtClean="0">
                                    <a:solidFill>
                                      <a:srgbClr val="FF0000"/>
                                    </a:solidFill>
                                    <a:latin typeface="Cambria Math" panose="02040503050406030204" pitchFamily="18" charset="0"/>
                                  </a:rPr>
                                  <m:t>−60,0),(−60</m:t>
                                </m:r>
                                <m:r>
                                  <a:rPr kumimoji="1" lang="en-US" altLang="ja-JP" sz="1800" i="1" dirty="0" smtClean="0">
                                    <a:solidFill>
                                      <a:srgbClr val="FF0000"/>
                                    </a:solidFill>
                                    <a:latin typeface="Cambria Math" panose="02040503050406030204" pitchFamily="18" charset="0"/>
                                  </a:rPr>
                                  <m:t>,0))’</m:t>
                                </m:r>
                              </m:oMath>
                            </m:oMathPara>
                          </a14:m>
                          <a:endParaRPr kumimoji="1" lang="ja-JP" altLang="en-US" sz="18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b="1" i="1" dirty="0" smtClean="0">
                                    <a:solidFill>
                                      <a:srgbClr val="FF0000"/>
                                    </a:solidFill>
                                    <a:latin typeface="Cambria Math" panose="02040503050406030204" pitchFamily="18" charset="0"/>
                                  </a:rPr>
                                  <m:t>𝟎</m:t>
                                </m:r>
                                <m:r>
                                  <a:rPr kumimoji="1" lang="en-US" altLang="ja-JP" sz="2000" b="1" i="1" dirty="0" smtClean="0">
                                    <a:solidFill>
                                      <a:srgbClr val="FF0000"/>
                                    </a:solidFill>
                                    <a:latin typeface="Cambria Math" panose="02040503050406030204" pitchFamily="18" charset="0"/>
                                  </a:rPr>
                                  <m:t>.</m:t>
                                </m:r>
                                <m:r>
                                  <a:rPr kumimoji="1" lang="en-US" altLang="ja-JP" sz="2000" b="1" i="1" dirty="0" smtClean="0">
                                    <a:solidFill>
                                      <a:srgbClr val="FF0000"/>
                                    </a:solidFill>
                                    <a:latin typeface="Cambria Math" panose="02040503050406030204" pitchFamily="18" charset="0"/>
                                  </a:rPr>
                                  <m:t>𝟎𝟎𝟓</m:t>
                                </m:r>
                              </m:oMath>
                            </m:oMathPara>
                          </a14:m>
                          <a:endParaRPr kumimoji="1" lang="ja-JP" altLang="en-US" sz="2000" b="1" dirty="0">
                            <a:solidFill>
                              <a:srgbClr val="FF0000"/>
                            </a:solidFill>
                          </a:endParaRPr>
                        </a:p>
                      </a:txBody>
                      <a:tcPr>
                        <a:solidFill>
                          <a:schemeClr val="bg1"/>
                        </a:solidFill>
                      </a:tcPr>
                    </a:tc>
                    <a:extLst>
                      <a:ext uri="{0D108BD9-81ED-4DB2-BD59-A6C34878D82A}">
                        <a16:rowId xmlns:a16="http://schemas.microsoft.com/office/drawing/2014/main" val="998480888"/>
                      </a:ext>
                    </a:extLst>
                  </a:tr>
                  <a:tr h="582083">
                    <a:tc>
                      <a:txBody>
                        <a:bodyPr/>
                        <a:lstStyle/>
                        <a:p>
                          <a:pPr algn="ctr"/>
                          <a:r>
                            <a:rPr kumimoji="1" lang="en-US" altLang="ja-JP" sz="3200" dirty="0" smtClean="0">
                              <a:solidFill>
                                <a:srgbClr val="00D600"/>
                              </a:solidFill>
                            </a:rPr>
                            <a:t>dt2</a:t>
                          </a:r>
                          <a:endParaRPr kumimoji="1" lang="ja-JP" altLang="en-US" sz="3200"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D600"/>
                                    </a:solidFill>
                                    <a:latin typeface="Cambria Math" panose="02040503050406030204" pitchFamily="18" charset="0"/>
                                  </a:rPr>
                                  <m:t>𝑑𝑖𝑎𝑔</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b="0" i="1" dirty="0" smtClean="0">
                                    <a:solidFill>
                                      <a:srgbClr val="00D600"/>
                                    </a:solidFill>
                                    <a:latin typeface="Cambria Math" panose="02040503050406030204" pitchFamily="18" charset="0"/>
                                  </a:rPr>
                                  <m:t>5</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i="1" dirty="0" smtClean="0">
                                    <a:solidFill>
                                      <a:srgbClr val="00D600"/>
                                    </a:solidFill>
                                    <a:latin typeface="Cambria Math" panose="02040503050406030204" pitchFamily="18" charset="0"/>
                                  </a:rPr>
                                  <m:t>5,1,1)</m:t>
                                </m:r>
                              </m:oMath>
                            </m:oMathPara>
                          </a14:m>
                          <a:endParaRPr kumimoji="1" lang="ja-JP" altLang="en-US" sz="2000" dirty="0" smtClean="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dirty="0" smtClean="0">
                                    <a:solidFill>
                                      <a:srgbClr val="00D600"/>
                                    </a:solidFill>
                                    <a:latin typeface="Cambria Math" panose="02040503050406030204" pitchFamily="18" charset="0"/>
                                  </a:rPr>
                                  <m:t>((−60,0),(−60,0))’</m:t>
                                </m:r>
                              </m:oMath>
                            </m:oMathPara>
                          </a14:m>
                          <a:endParaRPr kumimoji="1" lang="ja-JP" altLang="en-US" sz="1800" b="0" dirty="0" smtClean="0">
                            <a:solidFill>
                              <a:srgbClr val="00D600"/>
                            </a:solidFill>
                          </a:endParaRPr>
                        </a:p>
                        <a:p>
                          <a:endParaRPr kumimoji="1" lang="ja-JP" altLang="en-US" sz="1600"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b="1" i="1" dirty="0" smtClean="0">
                                    <a:solidFill>
                                      <a:srgbClr val="00D600"/>
                                    </a:solidFill>
                                    <a:latin typeface="Cambria Math" panose="02040503050406030204" pitchFamily="18" charset="0"/>
                                  </a:rPr>
                                  <m:t>𝟎</m:t>
                                </m:r>
                                <m:r>
                                  <a:rPr kumimoji="1" lang="en-US" altLang="ja-JP" sz="2000" b="1" i="1" dirty="0" smtClean="0">
                                    <a:solidFill>
                                      <a:srgbClr val="00D600"/>
                                    </a:solidFill>
                                    <a:latin typeface="Cambria Math" panose="02040503050406030204" pitchFamily="18" charset="0"/>
                                  </a:rPr>
                                  <m:t>.</m:t>
                                </m:r>
                                <m:r>
                                  <a:rPr kumimoji="1" lang="en-US" altLang="ja-JP" sz="2000" b="1" i="1" dirty="0" smtClean="0">
                                    <a:solidFill>
                                      <a:srgbClr val="00D600"/>
                                    </a:solidFill>
                                    <a:latin typeface="Cambria Math" panose="02040503050406030204" pitchFamily="18" charset="0"/>
                                  </a:rPr>
                                  <m:t>𝟎𝟏𝟎</m:t>
                                </m:r>
                              </m:oMath>
                            </m:oMathPara>
                          </a14:m>
                          <a:endParaRPr kumimoji="1" lang="ja-JP" altLang="en-US" sz="2000" b="1" dirty="0" smtClean="0">
                            <a:solidFill>
                              <a:srgbClr val="00D600"/>
                            </a:solidFill>
                          </a:endParaRPr>
                        </a:p>
                        <a:p>
                          <a:endParaRPr kumimoji="1" lang="ja-JP" altLang="en-US" sz="1600" dirty="0">
                            <a:solidFill>
                              <a:srgbClr val="00D600"/>
                            </a:solidFill>
                          </a:endParaRPr>
                        </a:p>
                      </a:txBody>
                      <a:tcPr>
                        <a:solidFill>
                          <a:schemeClr val="bg1"/>
                        </a:solidFill>
                      </a:tcPr>
                    </a:tc>
                    <a:extLst>
                      <a:ext uri="{0D108BD9-81ED-4DB2-BD59-A6C34878D82A}">
                        <a16:rowId xmlns:a16="http://schemas.microsoft.com/office/drawing/2014/main" val="2239062095"/>
                      </a:ext>
                    </a:extLst>
                  </a:tr>
                </a:tbl>
              </a:graphicData>
            </a:graphic>
          </p:graphicFrame>
        </mc:Choice>
        <mc:Fallback>
          <p:graphicFrame>
            <p:nvGraphicFramePr>
              <p:cNvPr id="6" name="表 5"/>
              <p:cNvGraphicFramePr>
                <a:graphicFrameLocks noGrp="1"/>
              </p:cNvGraphicFramePr>
              <p:nvPr>
                <p:extLst>
                  <p:ext uri="{D42A27DB-BD31-4B8C-83A1-F6EECF244321}">
                    <p14:modId xmlns:p14="http://schemas.microsoft.com/office/powerpoint/2010/main" val="2444110942"/>
                  </p:ext>
                </p:extLst>
              </p:nvPr>
            </p:nvGraphicFramePr>
            <p:xfrm>
              <a:off x="0" y="1325563"/>
              <a:ext cx="9117456" cy="180424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2535855922"/>
                        </a:ext>
                      </a:extLst>
                    </a:gridCol>
                    <a:gridCol w="2279364">
                      <a:extLst>
                        <a:ext uri="{9D8B030D-6E8A-4147-A177-3AD203B41FA5}">
                          <a16:colId xmlns:a16="http://schemas.microsoft.com/office/drawing/2014/main" val="1420316393"/>
                        </a:ext>
                      </a:extLst>
                    </a:gridCol>
                    <a:gridCol w="2279364">
                      <a:extLst>
                        <a:ext uri="{9D8B030D-6E8A-4147-A177-3AD203B41FA5}">
                          <a16:colId xmlns:a16="http://schemas.microsoft.com/office/drawing/2014/main" val="2956575274"/>
                        </a:ext>
                      </a:extLst>
                    </a:gridCol>
                    <a:gridCol w="2279364">
                      <a:extLst>
                        <a:ext uri="{9D8B030D-6E8A-4147-A177-3AD203B41FA5}">
                          <a16:colId xmlns:a16="http://schemas.microsoft.com/office/drawing/2014/main" val="1004221306"/>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2347642328"/>
                      </a:ext>
                    </a:extLst>
                  </a:tr>
                  <a:tr h="582083">
                    <a:tc>
                      <a:txBody>
                        <a:bodyPr/>
                        <a:lstStyle/>
                        <a:p>
                          <a:pPr algn="ctr"/>
                          <a:r>
                            <a:rPr kumimoji="1" lang="en-US" altLang="ja-JP" sz="3200" dirty="0" smtClean="0">
                              <a:solidFill>
                                <a:srgbClr val="FF0000"/>
                              </a:solidFill>
                            </a:rPr>
                            <a:t>dt1</a:t>
                          </a:r>
                          <a:endParaRPr kumimoji="1" lang="ja-JP" altLang="en-US" sz="3200" dirty="0">
                            <a:solidFill>
                              <a:srgbClr val="FF0000"/>
                            </a:solidFill>
                          </a:endParaRPr>
                        </a:p>
                      </a:txBody>
                      <a:tcPr>
                        <a:solidFill>
                          <a:schemeClr val="bg1"/>
                        </a:solidFill>
                      </a:tcPr>
                    </a:tc>
                    <a:tc>
                      <a:txBody>
                        <a:bodyPr/>
                        <a:lstStyle/>
                        <a:p>
                          <a:endParaRPr lang="ja-JP"/>
                        </a:p>
                      </a:txBody>
                      <a:tcPr>
                        <a:blipFill>
                          <a:blip r:embed="rId5"/>
                          <a:stretch>
                            <a:fillRect l="-100535" t="-105208" r="-200535" b="-132292"/>
                          </a:stretch>
                        </a:blipFill>
                      </a:tcPr>
                    </a:tc>
                    <a:tc>
                      <a:txBody>
                        <a:bodyPr/>
                        <a:lstStyle/>
                        <a:p>
                          <a:endParaRPr lang="ja-JP"/>
                        </a:p>
                      </a:txBody>
                      <a:tcPr>
                        <a:blipFill>
                          <a:blip r:embed="rId5"/>
                          <a:stretch>
                            <a:fillRect l="-200535" t="-105208" r="-100535" b="-132292"/>
                          </a:stretch>
                        </a:blipFill>
                      </a:tcPr>
                    </a:tc>
                    <a:tc>
                      <a:txBody>
                        <a:bodyPr/>
                        <a:lstStyle/>
                        <a:p>
                          <a:endParaRPr lang="ja-JP"/>
                        </a:p>
                      </a:txBody>
                      <a:tcPr>
                        <a:blipFill>
                          <a:blip r:embed="rId5"/>
                          <a:stretch>
                            <a:fillRect l="-300535" t="-105208" r="-535" b="-132292"/>
                          </a:stretch>
                        </a:blipFill>
                      </a:tcPr>
                    </a:tc>
                    <a:extLst>
                      <a:ext uri="{0D108BD9-81ED-4DB2-BD59-A6C34878D82A}">
                        <a16:rowId xmlns:a16="http://schemas.microsoft.com/office/drawing/2014/main" val="998480888"/>
                      </a:ext>
                    </a:extLst>
                  </a:tr>
                  <a:tr h="640080">
                    <a:tc>
                      <a:txBody>
                        <a:bodyPr/>
                        <a:lstStyle/>
                        <a:p>
                          <a:pPr algn="ctr"/>
                          <a:r>
                            <a:rPr kumimoji="1" lang="en-US" altLang="ja-JP" sz="3200" dirty="0" smtClean="0">
                              <a:solidFill>
                                <a:srgbClr val="00D600"/>
                              </a:solidFill>
                            </a:rPr>
                            <a:t>dt2</a:t>
                          </a:r>
                          <a:endParaRPr kumimoji="1" lang="ja-JP" altLang="en-US" sz="3200" dirty="0">
                            <a:solidFill>
                              <a:srgbClr val="00D600"/>
                            </a:solidFill>
                          </a:endParaRPr>
                        </a:p>
                      </a:txBody>
                      <a:tcPr>
                        <a:solidFill>
                          <a:schemeClr val="bg1"/>
                        </a:solidFill>
                      </a:tcPr>
                    </a:tc>
                    <a:tc>
                      <a:txBody>
                        <a:bodyPr/>
                        <a:lstStyle/>
                        <a:p>
                          <a:endParaRPr lang="ja-JP"/>
                        </a:p>
                      </a:txBody>
                      <a:tcPr>
                        <a:blipFill>
                          <a:blip r:embed="rId5"/>
                          <a:stretch>
                            <a:fillRect l="-100535" t="-187619" r="-200535" b="-20952"/>
                          </a:stretch>
                        </a:blipFill>
                      </a:tcPr>
                    </a:tc>
                    <a:tc>
                      <a:txBody>
                        <a:bodyPr/>
                        <a:lstStyle/>
                        <a:p>
                          <a:endParaRPr lang="ja-JP"/>
                        </a:p>
                      </a:txBody>
                      <a:tcPr>
                        <a:blipFill>
                          <a:blip r:embed="rId5"/>
                          <a:stretch>
                            <a:fillRect l="-200535" t="-187619" r="-100535" b="-20952"/>
                          </a:stretch>
                        </a:blipFill>
                      </a:tcPr>
                    </a:tc>
                    <a:tc>
                      <a:txBody>
                        <a:bodyPr/>
                        <a:lstStyle/>
                        <a:p>
                          <a:endParaRPr lang="ja-JP"/>
                        </a:p>
                      </a:txBody>
                      <a:tcPr>
                        <a:blipFill>
                          <a:blip r:embed="rId5"/>
                          <a:stretch>
                            <a:fillRect l="-300535" t="-187619" r="-535" b="-20952"/>
                          </a:stretch>
                        </a:blipFill>
                      </a:tcPr>
                    </a:tc>
                    <a:extLst>
                      <a:ext uri="{0D108BD9-81ED-4DB2-BD59-A6C34878D82A}">
                        <a16:rowId xmlns:a16="http://schemas.microsoft.com/office/drawing/2014/main" val="2239062095"/>
                      </a:ext>
                    </a:extLst>
                  </a:tr>
                </a:tbl>
              </a:graphicData>
            </a:graphic>
          </p:graphicFrame>
        </mc:Fallback>
      </mc:AlternateContent>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l="87352" t="2044" r="3690" b="93491"/>
          <a:stretch/>
        </p:blipFill>
        <p:spPr>
          <a:xfrm>
            <a:off x="7803110" y="3498058"/>
            <a:ext cx="1148009" cy="304800"/>
          </a:xfrm>
          <a:prstGeom prst="rect">
            <a:avLst/>
          </a:prstGeom>
        </p:spPr>
      </p:pic>
    </p:spTree>
    <p:extLst>
      <p:ext uri="{BB962C8B-B14F-4D97-AF65-F5344CB8AC3E}">
        <p14:creationId xmlns:p14="http://schemas.microsoft.com/office/powerpoint/2010/main" val="28894530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振り上げシミュレーション</a:t>
            </a:r>
            <a:endParaRPr kumimoji="1" lang="ja-JP" altLang="en-US" dirty="0"/>
          </a:p>
        </p:txBody>
      </p:sp>
      <p:pic>
        <p:nvPicPr>
          <p:cNvPr id="4" name="コンテンツ プレースホルダー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8685" y="3726180"/>
            <a:ext cx="4523315" cy="3111521"/>
          </a:xfr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2582" y="3794760"/>
            <a:ext cx="4561418" cy="3063239"/>
          </a:xfrm>
          <a:prstGeom prst="rect">
            <a:avLst/>
          </a:prstGeom>
        </p:spPr>
      </p:pic>
      <mc:AlternateContent xmlns:mc="http://schemas.openxmlformats.org/markup-compatibility/2006" xmlns:a14="http://schemas.microsoft.com/office/drawing/2010/main">
        <mc:Choice Requires="a14">
          <p:graphicFrame>
            <p:nvGraphicFramePr>
              <p:cNvPr id="6" name="表 5"/>
              <p:cNvGraphicFramePr>
                <a:graphicFrameLocks noGrp="1"/>
              </p:cNvGraphicFramePr>
              <p:nvPr>
                <p:extLst/>
              </p:nvPr>
            </p:nvGraphicFramePr>
            <p:xfrm>
              <a:off x="0" y="1325563"/>
              <a:ext cx="9144000" cy="2328332"/>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3130300513"/>
                        </a:ext>
                      </a:extLst>
                    </a:gridCol>
                    <a:gridCol w="3048000">
                      <a:extLst>
                        <a:ext uri="{9D8B030D-6E8A-4147-A177-3AD203B41FA5}">
                          <a16:colId xmlns:a16="http://schemas.microsoft.com/office/drawing/2014/main" val="361507922"/>
                        </a:ext>
                      </a:extLst>
                    </a:gridCol>
                    <a:gridCol w="3048000">
                      <a:extLst>
                        <a:ext uri="{9D8B030D-6E8A-4147-A177-3AD203B41FA5}">
                          <a16:colId xmlns:a16="http://schemas.microsoft.com/office/drawing/2014/main" val="2602205903"/>
                        </a:ext>
                      </a:extLst>
                    </a:gridCol>
                  </a:tblGrid>
                  <a:tr h="582083">
                    <a:tc>
                      <a:txBody>
                        <a:bodyPr/>
                        <a:lstStyle/>
                        <a:p>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800" i="1" dirty="0" smtClean="0">
                                    <a:latin typeface="Cambria Math" panose="02040503050406030204" pitchFamily="18" charset="0"/>
                                  </a:rPr>
                                  <m:t>𝑛</m:t>
                                </m:r>
                              </m:oMath>
                            </m:oMathPara>
                          </a14:m>
                          <a:endParaRPr kumimoji="1" lang="ja-JP" altLang="en-US" sz="2800"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800" i="1" dirty="0" smtClean="0">
                                    <a:latin typeface="Cambria Math" panose="02040503050406030204" pitchFamily="18" charset="0"/>
                                  </a:rPr>
                                  <m:t>𝑘</m:t>
                                </m:r>
                              </m:oMath>
                            </m:oMathPara>
                          </a14:m>
                          <a:endParaRPr kumimoji="1" lang="ja-JP" altLang="en-US" sz="2800" dirty="0"/>
                        </a:p>
                      </a:txBody>
                      <a:tcPr/>
                    </a:tc>
                    <a:extLst>
                      <a:ext uri="{0D108BD9-81ED-4DB2-BD59-A6C34878D82A}">
                        <a16:rowId xmlns:a16="http://schemas.microsoft.com/office/drawing/2014/main" val="2264194056"/>
                      </a:ext>
                    </a:extLst>
                  </a:tr>
                  <a:tr h="582083">
                    <a:tc>
                      <a:txBody>
                        <a:bodyPr/>
                        <a:lstStyle/>
                        <a:p>
                          <a:pPr algn="ctr"/>
                          <a:r>
                            <a:rPr kumimoji="1" lang="ja-JP" altLang="en-US" sz="3200" dirty="0" smtClean="0">
                              <a:solidFill>
                                <a:srgbClr val="FF0000"/>
                              </a:solidFill>
                            </a:rPr>
                            <a:t>パターン</a:t>
                          </a:r>
                          <a:r>
                            <a:rPr kumimoji="1" lang="en-US" altLang="ja-JP" sz="3200" dirty="0" smtClean="0">
                              <a:solidFill>
                                <a:srgbClr val="FF0000"/>
                              </a:solidFill>
                            </a:rPr>
                            <a:t>1</a:t>
                          </a:r>
                          <a:endParaRPr kumimoji="1" lang="ja-JP" altLang="en-US" sz="32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400" b="0" i="1" dirty="0" smtClean="0">
                                    <a:solidFill>
                                      <a:srgbClr val="FF0000"/>
                                    </a:solidFill>
                                    <a:latin typeface="Cambria Math" panose="02040503050406030204" pitchFamily="18" charset="0"/>
                                  </a:rPr>
                                  <m:t>0.4</m:t>
                                </m:r>
                              </m:oMath>
                            </m:oMathPara>
                          </a14:m>
                          <a:endParaRPr kumimoji="1" lang="ja-JP" altLang="en-US" sz="2400" dirty="0">
                            <a:solidFill>
                              <a:srgbClr val="FF0000"/>
                            </a:solidFill>
                          </a:endParaRPr>
                        </a:p>
                      </a:txBody>
                      <a:tcPr>
                        <a:solidFill>
                          <a:schemeClr val="bg1"/>
                        </a:solidFill>
                      </a:tcPr>
                    </a:tc>
                    <a:tc>
                      <a:txBody>
                        <a:bodyPr/>
                        <a:lstStyle/>
                        <a:p>
                          <a:pPr algn="ctr"/>
                          <a14:m>
                            <m:oMath xmlns:m="http://schemas.openxmlformats.org/officeDocument/2006/math">
                              <m:r>
                                <a:rPr kumimoji="1" lang="en-US" altLang="ja-JP" sz="2800" b="0" i="1" dirty="0" smtClean="0">
                                  <a:solidFill>
                                    <a:srgbClr val="FF0000"/>
                                  </a:solidFill>
                                  <a:latin typeface="Cambria Math" panose="02040503050406030204" pitchFamily="18" charset="0"/>
                                </a:rPr>
                                <m:t>1.0×</m:t>
                              </m:r>
                              <m:sSup>
                                <m:sSupPr>
                                  <m:ctrlPr>
                                    <a:rPr kumimoji="1" lang="en-US" altLang="ja-JP" sz="2800" b="0" i="1" dirty="0" smtClean="0">
                                      <a:solidFill>
                                        <a:srgbClr val="FF0000"/>
                                      </a:solidFill>
                                      <a:latin typeface="Cambria Math" panose="02040503050406030204" pitchFamily="18" charset="0"/>
                                    </a:rPr>
                                  </m:ctrlPr>
                                </m:sSupPr>
                                <m:e>
                                  <m:r>
                                    <a:rPr kumimoji="1" lang="en-US" altLang="ja-JP" sz="2800" b="0" i="1" dirty="0" smtClean="0">
                                      <a:solidFill>
                                        <a:srgbClr val="FF0000"/>
                                      </a:solidFill>
                                      <a:latin typeface="Cambria Math" panose="02040503050406030204" pitchFamily="18" charset="0"/>
                                    </a:rPr>
                                    <m:t>10</m:t>
                                  </m:r>
                                </m:e>
                                <m:sup>
                                  <m:r>
                                    <a:rPr kumimoji="1" lang="en-US" altLang="ja-JP" sz="2800" b="1" i="1" dirty="0" smtClean="0">
                                      <a:solidFill>
                                        <a:srgbClr val="FF0000"/>
                                      </a:solidFill>
                                      <a:latin typeface="Cambria Math" panose="02040503050406030204" pitchFamily="18" charset="0"/>
                                    </a:rPr>
                                    <m:t>𝟑</m:t>
                                  </m:r>
                                </m:sup>
                              </m:sSup>
                            </m:oMath>
                          </a14:m>
                          <a:r>
                            <a:rPr kumimoji="1" lang="en-US" altLang="ja-JP" sz="2800" dirty="0" smtClean="0">
                              <a:solidFill>
                                <a:srgbClr val="FF0000"/>
                              </a:solidFill>
                            </a:rPr>
                            <a:t> </a:t>
                          </a:r>
                          <a:endParaRPr kumimoji="1" lang="ja-JP" altLang="en-US" sz="2800" dirty="0">
                            <a:solidFill>
                              <a:srgbClr val="FF0000"/>
                            </a:solidFill>
                          </a:endParaRPr>
                        </a:p>
                      </a:txBody>
                      <a:tcPr>
                        <a:solidFill>
                          <a:schemeClr val="bg1"/>
                        </a:solidFill>
                      </a:tcPr>
                    </a:tc>
                    <a:extLst>
                      <a:ext uri="{0D108BD9-81ED-4DB2-BD59-A6C34878D82A}">
                        <a16:rowId xmlns:a16="http://schemas.microsoft.com/office/drawing/2014/main" val="1293998352"/>
                      </a:ext>
                    </a:extLst>
                  </a:tr>
                  <a:tr h="582083">
                    <a:tc>
                      <a:txBody>
                        <a:bodyPr/>
                        <a:lstStyle/>
                        <a:p>
                          <a:pPr algn="ctr"/>
                          <a:r>
                            <a:rPr kumimoji="1" lang="ja-JP" altLang="en-US" sz="3200" dirty="0" smtClean="0">
                              <a:solidFill>
                                <a:srgbClr val="00D600"/>
                              </a:solidFill>
                            </a:rPr>
                            <a:t>パターン</a:t>
                          </a:r>
                          <a:r>
                            <a:rPr kumimoji="1" lang="en-US" altLang="ja-JP" sz="3200" dirty="0" smtClean="0">
                              <a:solidFill>
                                <a:srgbClr val="00D600"/>
                              </a:solidFill>
                            </a:rPr>
                            <a:t>2</a:t>
                          </a:r>
                          <a:endParaRPr kumimoji="1" lang="ja-JP" altLang="en-US" sz="3200" dirty="0">
                            <a:solidFill>
                              <a:srgbClr val="00D6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400" b="0" i="1" dirty="0" smtClean="0">
                                    <a:solidFill>
                                      <a:srgbClr val="00D600"/>
                                    </a:solidFill>
                                    <a:latin typeface="Cambria Math" panose="02040503050406030204" pitchFamily="18" charset="0"/>
                                  </a:rPr>
                                  <m:t>0.4</m:t>
                                </m:r>
                              </m:oMath>
                            </m:oMathPara>
                          </a14:m>
                          <a:endParaRPr kumimoji="1" lang="ja-JP" altLang="en-US" sz="2400" dirty="0">
                            <a:solidFill>
                              <a:srgbClr val="00D600"/>
                            </a:solidFill>
                          </a:endParaRPr>
                        </a:p>
                      </a:txBody>
                      <a:tcPr>
                        <a:solidFill>
                          <a:schemeClr val="bg1"/>
                        </a:solidFill>
                      </a:tcPr>
                    </a:tc>
                    <a:tc>
                      <a:txBody>
                        <a:bodyPr/>
                        <a:lstStyle/>
                        <a:p>
                          <a:pPr algn="ctr"/>
                          <a:r>
                            <a:rPr kumimoji="1" lang="en-US" altLang="ja-JP" sz="2800" b="0" dirty="0" smtClean="0">
                              <a:solidFill>
                                <a:srgbClr val="00D600"/>
                              </a:solidFill>
                            </a:rPr>
                            <a:t>  </a:t>
                          </a:r>
                          <a14:m>
                            <m:oMath xmlns:m="http://schemas.openxmlformats.org/officeDocument/2006/math">
                              <m:r>
                                <a:rPr kumimoji="1" lang="en-US" altLang="ja-JP" sz="2800" b="0" i="1" dirty="0" smtClean="0">
                                  <a:solidFill>
                                    <a:srgbClr val="00D600"/>
                                  </a:solidFill>
                                  <a:latin typeface="Cambria Math" panose="02040503050406030204" pitchFamily="18" charset="0"/>
                                </a:rPr>
                                <m:t>1.0×</m:t>
                              </m:r>
                              <m:sSup>
                                <m:sSupPr>
                                  <m:ctrlPr>
                                    <a:rPr kumimoji="1" lang="en-US" altLang="ja-JP" sz="2800" b="0" i="1" dirty="0" smtClean="0">
                                      <a:solidFill>
                                        <a:srgbClr val="00D600"/>
                                      </a:solidFill>
                                      <a:latin typeface="Cambria Math" panose="02040503050406030204" pitchFamily="18" charset="0"/>
                                    </a:rPr>
                                  </m:ctrlPr>
                                </m:sSupPr>
                                <m:e>
                                  <m:r>
                                    <a:rPr kumimoji="1" lang="en-US" altLang="ja-JP" sz="2800" b="0" i="1" dirty="0" smtClean="0">
                                      <a:solidFill>
                                        <a:srgbClr val="00D600"/>
                                      </a:solidFill>
                                      <a:latin typeface="Cambria Math" panose="02040503050406030204" pitchFamily="18" charset="0"/>
                                    </a:rPr>
                                    <m:t>10</m:t>
                                  </m:r>
                                </m:e>
                                <m:sup>
                                  <m:r>
                                    <a:rPr kumimoji="1" lang="en-US" altLang="ja-JP" sz="2800" b="1" i="1" dirty="0" smtClean="0">
                                      <a:solidFill>
                                        <a:srgbClr val="00D600"/>
                                      </a:solidFill>
                                      <a:latin typeface="Cambria Math" panose="02040503050406030204" pitchFamily="18" charset="0"/>
                                    </a:rPr>
                                    <m:t>𝟒</m:t>
                                  </m:r>
                                </m:sup>
                              </m:sSup>
                              <m:r>
                                <m:rPr>
                                  <m:nor/>
                                </m:rPr>
                                <a:rPr kumimoji="1" lang="en-US" altLang="ja-JP" sz="2800" dirty="0" smtClean="0">
                                  <a:solidFill>
                                    <a:srgbClr val="00D600"/>
                                  </a:solidFill>
                                </a:rPr>
                                <m:t> </m:t>
                              </m:r>
                            </m:oMath>
                          </a14:m>
                          <a:endParaRPr kumimoji="1" lang="ja-JP" altLang="en-US" sz="2800" dirty="0">
                            <a:solidFill>
                              <a:srgbClr val="00D600"/>
                            </a:solidFill>
                          </a:endParaRPr>
                        </a:p>
                      </a:txBody>
                      <a:tcPr>
                        <a:solidFill>
                          <a:schemeClr val="bg1"/>
                        </a:solidFill>
                      </a:tcPr>
                    </a:tc>
                    <a:extLst>
                      <a:ext uri="{0D108BD9-81ED-4DB2-BD59-A6C34878D82A}">
                        <a16:rowId xmlns:a16="http://schemas.microsoft.com/office/drawing/2014/main" val="2144666339"/>
                      </a:ext>
                    </a:extLst>
                  </a:tr>
                  <a:tr h="582083">
                    <a:tc>
                      <a:txBody>
                        <a:bodyPr/>
                        <a:lstStyle/>
                        <a:p>
                          <a:pPr algn="ctr"/>
                          <a:r>
                            <a:rPr kumimoji="1" lang="ja-JP" altLang="en-US" sz="3200" dirty="0" smtClean="0">
                              <a:solidFill>
                                <a:srgbClr val="0000FF"/>
                              </a:solidFill>
                            </a:rPr>
                            <a:t>パターン</a:t>
                          </a:r>
                          <a:r>
                            <a:rPr kumimoji="1" lang="en-US" altLang="ja-JP" sz="3200" dirty="0" smtClean="0">
                              <a:solidFill>
                                <a:srgbClr val="0000FF"/>
                              </a:solidFill>
                            </a:rPr>
                            <a:t>3</a:t>
                          </a:r>
                          <a:endParaRPr kumimoji="1" lang="ja-JP" altLang="en-US" sz="3200" dirty="0">
                            <a:solidFill>
                              <a:srgbClr val="0000FF"/>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dirty="0" smtClean="0">
                                    <a:solidFill>
                                      <a:srgbClr val="0000FF"/>
                                    </a:solidFill>
                                    <a:latin typeface="Cambria Math" panose="02040503050406030204" pitchFamily="18" charset="0"/>
                                  </a:rPr>
                                  <m:t>0.4</m:t>
                                </m:r>
                              </m:oMath>
                            </m:oMathPara>
                          </a14:m>
                          <a:endParaRPr kumimoji="1" lang="ja-JP" altLang="en-US" sz="2400" dirty="0">
                            <a:solidFill>
                              <a:srgbClr val="0000FF"/>
                            </a:solidFill>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800" b="0" i="1" dirty="0" smtClean="0">
                                  <a:solidFill>
                                    <a:srgbClr val="0000FF"/>
                                  </a:solidFill>
                                  <a:latin typeface="Cambria Math" panose="02040503050406030204" pitchFamily="18" charset="0"/>
                                </a:rPr>
                                <m:t>1.0×</m:t>
                              </m:r>
                              <m:sSup>
                                <m:sSupPr>
                                  <m:ctrlPr>
                                    <a:rPr kumimoji="1" lang="en-US" altLang="ja-JP" sz="2800" b="0" i="1" dirty="0" smtClean="0">
                                      <a:solidFill>
                                        <a:srgbClr val="0000FF"/>
                                      </a:solidFill>
                                      <a:latin typeface="Cambria Math" panose="02040503050406030204" pitchFamily="18" charset="0"/>
                                    </a:rPr>
                                  </m:ctrlPr>
                                </m:sSupPr>
                                <m:e>
                                  <m:r>
                                    <a:rPr kumimoji="1" lang="en-US" altLang="ja-JP" sz="2800" b="0" i="1" dirty="0" smtClean="0">
                                      <a:solidFill>
                                        <a:srgbClr val="0000FF"/>
                                      </a:solidFill>
                                      <a:latin typeface="Cambria Math" panose="02040503050406030204" pitchFamily="18" charset="0"/>
                                    </a:rPr>
                                    <m:t>10</m:t>
                                  </m:r>
                                </m:e>
                                <m:sup>
                                  <m:r>
                                    <a:rPr kumimoji="1" lang="en-US" altLang="ja-JP" sz="2800" b="1" i="1" dirty="0" smtClean="0">
                                      <a:solidFill>
                                        <a:srgbClr val="0000FF"/>
                                      </a:solidFill>
                                      <a:latin typeface="Cambria Math" panose="02040503050406030204" pitchFamily="18" charset="0"/>
                                    </a:rPr>
                                    <m:t>𝟓</m:t>
                                  </m:r>
                                </m:sup>
                              </m:sSup>
                            </m:oMath>
                          </a14:m>
                          <a:r>
                            <a:rPr kumimoji="1" lang="en-US" altLang="ja-JP" sz="2800" dirty="0" smtClean="0">
                              <a:solidFill>
                                <a:srgbClr val="0000FF"/>
                              </a:solidFill>
                            </a:rPr>
                            <a:t> </a:t>
                          </a:r>
                          <a:endParaRPr kumimoji="1" lang="ja-JP" altLang="en-US" sz="2800" dirty="0">
                            <a:solidFill>
                              <a:srgbClr val="0000FF"/>
                            </a:solidFill>
                          </a:endParaRPr>
                        </a:p>
                      </a:txBody>
                      <a:tcPr>
                        <a:solidFill>
                          <a:schemeClr val="bg1"/>
                        </a:solidFill>
                      </a:tcPr>
                    </a:tc>
                    <a:extLst>
                      <a:ext uri="{0D108BD9-81ED-4DB2-BD59-A6C34878D82A}">
                        <a16:rowId xmlns:a16="http://schemas.microsoft.com/office/drawing/2014/main" val="3736003777"/>
                      </a:ext>
                    </a:extLst>
                  </a:tr>
                </a:tbl>
              </a:graphicData>
            </a:graphic>
          </p:graphicFrame>
        </mc:Choice>
        <mc:Fallback xmlns="">
          <p:graphicFrame>
            <p:nvGraphicFramePr>
              <p:cNvPr id="6" name="表 5"/>
              <p:cNvGraphicFramePr>
                <a:graphicFrameLocks noGrp="1"/>
              </p:cNvGraphicFramePr>
              <p:nvPr>
                <p:extLst>
                  <p:ext uri="{D42A27DB-BD31-4B8C-83A1-F6EECF244321}">
                    <p14:modId xmlns:p14="http://schemas.microsoft.com/office/powerpoint/2010/main" val="3353802276"/>
                  </p:ext>
                </p:extLst>
              </p:nvPr>
            </p:nvGraphicFramePr>
            <p:xfrm>
              <a:off x="0" y="1325563"/>
              <a:ext cx="9144000" cy="2328332"/>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3130300513"/>
                        </a:ext>
                      </a:extLst>
                    </a:gridCol>
                    <a:gridCol w="3048000">
                      <a:extLst>
                        <a:ext uri="{9D8B030D-6E8A-4147-A177-3AD203B41FA5}">
                          <a16:colId xmlns:a16="http://schemas.microsoft.com/office/drawing/2014/main" val="361507922"/>
                        </a:ext>
                      </a:extLst>
                    </a:gridCol>
                    <a:gridCol w="3048000">
                      <a:extLst>
                        <a:ext uri="{9D8B030D-6E8A-4147-A177-3AD203B41FA5}">
                          <a16:colId xmlns:a16="http://schemas.microsoft.com/office/drawing/2014/main" val="2602205903"/>
                        </a:ext>
                      </a:extLst>
                    </a:gridCol>
                  </a:tblGrid>
                  <a:tr h="582083">
                    <a:tc>
                      <a:txBody>
                        <a:bodyPr/>
                        <a:lstStyle/>
                        <a:p>
                          <a:endParaRPr kumimoji="1" lang="ja-JP" altLang="en-US" dirty="0"/>
                        </a:p>
                      </a:txBody>
                      <a:tcPr/>
                    </a:tc>
                    <a:tc>
                      <a:txBody>
                        <a:bodyPr/>
                        <a:lstStyle/>
                        <a:p>
                          <a:endParaRPr lang="ja-JP"/>
                        </a:p>
                      </a:txBody>
                      <a:tcPr>
                        <a:blipFill>
                          <a:blip r:embed="rId4"/>
                          <a:stretch>
                            <a:fillRect l="-100400" t="-1042" r="-100600" b="-332292"/>
                          </a:stretch>
                        </a:blipFill>
                      </a:tcPr>
                    </a:tc>
                    <a:tc>
                      <a:txBody>
                        <a:bodyPr/>
                        <a:lstStyle/>
                        <a:p>
                          <a:endParaRPr lang="ja-JP"/>
                        </a:p>
                      </a:txBody>
                      <a:tcPr>
                        <a:blipFill>
                          <a:blip r:embed="rId4"/>
                          <a:stretch>
                            <a:fillRect l="-200400" t="-1042" r="-600" b="-332292"/>
                          </a:stretch>
                        </a:blipFill>
                      </a:tcPr>
                    </a:tc>
                    <a:extLst>
                      <a:ext uri="{0D108BD9-81ED-4DB2-BD59-A6C34878D82A}">
                        <a16:rowId xmlns:a16="http://schemas.microsoft.com/office/drawing/2014/main" val="2264194056"/>
                      </a:ext>
                    </a:extLst>
                  </a:tr>
                  <a:tr h="582083">
                    <a:tc>
                      <a:txBody>
                        <a:bodyPr/>
                        <a:lstStyle/>
                        <a:p>
                          <a:pPr algn="ctr"/>
                          <a:r>
                            <a:rPr kumimoji="1" lang="ja-JP" altLang="en-US" sz="3200" dirty="0" smtClean="0">
                              <a:solidFill>
                                <a:srgbClr val="FF0000"/>
                              </a:solidFill>
                            </a:rPr>
                            <a:t>パターン</a:t>
                          </a:r>
                          <a:r>
                            <a:rPr kumimoji="1" lang="en-US" altLang="ja-JP" sz="3200" dirty="0" smtClean="0">
                              <a:solidFill>
                                <a:srgbClr val="FF0000"/>
                              </a:solidFill>
                            </a:rPr>
                            <a:t>1</a:t>
                          </a:r>
                          <a:endParaRPr kumimoji="1" lang="ja-JP" altLang="en-US" sz="3200" dirty="0">
                            <a:solidFill>
                              <a:srgbClr val="FF0000"/>
                            </a:solidFill>
                          </a:endParaRPr>
                        </a:p>
                      </a:txBody>
                      <a:tcPr>
                        <a:solidFill>
                          <a:schemeClr val="bg1"/>
                        </a:solidFill>
                      </a:tcPr>
                    </a:tc>
                    <a:tc>
                      <a:txBody>
                        <a:bodyPr/>
                        <a:lstStyle/>
                        <a:p>
                          <a:endParaRPr lang="ja-JP"/>
                        </a:p>
                      </a:txBody>
                      <a:tcPr>
                        <a:blipFill>
                          <a:blip r:embed="rId4"/>
                          <a:stretch>
                            <a:fillRect l="-100400" t="-101042" r="-100600" b="-232292"/>
                          </a:stretch>
                        </a:blipFill>
                      </a:tcPr>
                    </a:tc>
                    <a:tc>
                      <a:txBody>
                        <a:bodyPr/>
                        <a:lstStyle/>
                        <a:p>
                          <a:endParaRPr lang="ja-JP"/>
                        </a:p>
                      </a:txBody>
                      <a:tcPr>
                        <a:blipFill>
                          <a:blip r:embed="rId4"/>
                          <a:stretch>
                            <a:fillRect l="-200400" t="-101042" r="-600" b="-232292"/>
                          </a:stretch>
                        </a:blipFill>
                      </a:tcPr>
                    </a:tc>
                    <a:extLst>
                      <a:ext uri="{0D108BD9-81ED-4DB2-BD59-A6C34878D82A}">
                        <a16:rowId xmlns:a16="http://schemas.microsoft.com/office/drawing/2014/main" val="1293998352"/>
                      </a:ext>
                    </a:extLst>
                  </a:tr>
                  <a:tr h="582083">
                    <a:tc>
                      <a:txBody>
                        <a:bodyPr/>
                        <a:lstStyle/>
                        <a:p>
                          <a:pPr algn="ctr"/>
                          <a:r>
                            <a:rPr kumimoji="1" lang="ja-JP" altLang="en-US" sz="3200" dirty="0" smtClean="0">
                              <a:solidFill>
                                <a:srgbClr val="00D600"/>
                              </a:solidFill>
                            </a:rPr>
                            <a:t>パターン</a:t>
                          </a:r>
                          <a:r>
                            <a:rPr kumimoji="1" lang="en-US" altLang="ja-JP" sz="3200" dirty="0" smtClean="0">
                              <a:solidFill>
                                <a:srgbClr val="00D600"/>
                              </a:solidFill>
                            </a:rPr>
                            <a:t>2</a:t>
                          </a:r>
                          <a:endParaRPr kumimoji="1" lang="ja-JP" altLang="en-US" sz="3200" dirty="0">
                            <a:solidFill>
                              <a:srgbClr val="00D600"/>
                            </a:solidFill>
                          </a:endParaRPr>
                        </a:p>
                      </a:txBody>
                      <a:tcPr>
                        <a:solidFill>
                          <a:schemeClr val="bg1"/>
                        </a:solidFill>
                      </a:tcPr>
                    </a:tc>
                    <a:tc>
                      <a:txBody>
                        <a:bodyPr/>
                        <a:lstStyle/>
                        <a:p>
                          <a:endParaRPr lang="ja-JP"/>
                        </a:p>
                      </a:txBody>
                      <a:tcPr>
                        <a:blipFill>
                          <a:blip r:embed="rId4"/>
                          <a:stretch>
                            <a:fillRect l="-100400" t="-203158" r="-100600" b="-134737"/>
                          </a:stretch>
                        </a:blipFill>
                      </a:tcPr>
                    </a:tc>
                    <a:tc>
                      <a:txBody>
                        <a:bodyPr/>
                        <a:lstStyle/>
                        <a:p>
                          <a:endParaRPr lang="ja-JP"/>
                        </a:p>
                      </a:txBody>
                      <a:tcPr>
                        <a:blipFill>
                          <a:blip r:embed="rId4"/>
                          <a:stretch>
                            <a:fillRect l="-200400" t="-203158" r="-600" b="-134737"/>
                          </a:stretch>
                        </a:blipFill>
                      </a:tcPr>
                    </a:tc>
                    <a:extLst>
                      <a:ext uri="{0D108BD9-81ED-4DB2-BD59-A6C34878D82A}">
                        <a16:rowId xmlns:a16="http://schemas.microsoft.com/office/drawing/2014/main" val="2144666339"/>
                      </a:ext>
                    </a:extLst>
                  </a:tr>
                  <a:tr h="582083">
                    <a:tc>
                      <a:txBody>
                        <a:bodyPr/>
                        <a:lstStyle/>
                        <a:p>
                          <a:pPr algn="ctr"/>
                          <a:r>
                            <a:rPr kumimoji="1" lang="ja-JP" altLang="en-US" sz="3200" dirty="0" smtClean="0">
                              <a:solidFill>
                                <a:srgbClr val="0000FF"/>
                              </a:solidFill>
                            </a:rPr>
                            <a:t>パターン</a:t>
                          </a:r>
                          <a:r>
                            <a:rPr kumimoji="1" lang="en-US" altLang="ja-JP" sz="3200" dirty="0" smtClean="0">
                              <a:solidFill>
                                <a:srgbClr val="0000FF"/>
                              </a:solidFill>
                            </a:rPr>
                            <a:t>3</a:t>
                          </a:r>
                          <a:endParaRPr kumimoji="1" lang="ja-JP" altLang="en-US" sz="3200" dirty="0">
                            <a:solidFill>
                              <a:srgbClr val="0000FF"/>
                            </a:solidFill>
                          </a:endParaRPr>
                        </a:p>
                      </a:txBody>
                      <a:tcPr>
                        <a:solidFill>
                          <a:schemeClr val="bg1"/>
                        </a:solidFill>
                      </a:tcPr>
                    </a:tc>
                    <a:tc>
                      <a:txBody>
                        <a:bodyPr/>
                        <a:lstStyle/>
                        <a:p>
                          <a:endParaRPr lang="ja-JP"/>
                        </a:p>
                      </a:txBody>
                      <a:tcPr>
                        <a:blipFill>
                          <a:blip r:embed="rId4"/>
                          <a:stretch>
                            <a:fillRect l="-100400" t="-300000" r="-100600" b="-33333"/>
                          </a:stretch>
                        </a:blipFill>
                      </a:tcPr>
                    </a:tc>
                    <a:tc>
                      <a:txBody>
                        <a:bodyPr/>
                        <a:lstStyle/>
                        <a:p>
                          <a:endParaRPr lang="ja-JP"/>
                        </a:p>
                      </a:txBody>
                      <a:tcPr>
                        <a:blipFill>
                          <a:blip r:embed="rId4"/>
                          <a:stretch>
                            <a:fillRect l="-200400" t="-300000" r="-600" b="-33333"/>
                          </a:stretch>
                        </a:blipFill>
                      </a:tcPr>
                    </a:tc>
                    <a:extLst>
                      <a:ext uri="{0D108BD9-81ED-4DB2-BD59-A6C34878D82A}">
                        <a16:rowId xmlns:a16="http://schemas.microsoft.com/office/drawing/2014/main" val="3736003777"/>
                      </a:ext>
                    </a:extLst>
                  </a:tr>
                </a:tbl>
              </a:graphicData>
            </a:graphic>
          </p:graphicFrame>
        </mc:Fallback>
      </mc:AlternateContent>
    </p:spTree>
    <p:extLst>
      <p:ext uri="{BB962C8B-B14F-4D97-AF65-F5344CB8AC3E}">
        <p14:creationId xmlns:p14="http://schemas.microsoft.com/office/powerpoint/2010/main" val="20172762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FC2C6610-6C17-46E9-8A65-BD42AE460D96}"/>
              </a:ext>
            </a:extLst>
          </p:cNvPr>
          <p:cNvSpPr txBox="1">
            <a:spLocks/>
          </p:cNvSpPr>
          <p:nvPr/>
        </p:nvSpPr>
        <p:spPr>
          <a:xfrm>
            <a:off x="628650" y="2766218"/>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dirty="0" smtClean="0">
                <a:latin typeface="ＭＳ Ｐゴシック" panose="020B0600070205080204" pitchFamily="50" charset="-128"/>
                <a:ea typeface="ＭＳ Ｐゴシック" panose="020B0600070205080204" pitchFamily="50" charset="-128"/>
              </a:rPr>
              <a:t>実験</a:t>
            </a:r>
            <a:endParaRPr lang="ja-JP" altLang="en-US"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0989390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安定化制御実験</a:t>
            </a:r>
            <a:endParaRPr kumimoji="1" lang="ja-JP" altLang="en-US" dirty="0"/>
          </a:p>
        </p:txBody>
      </p:sp>
      <p:pic>
        <p:nvPicPr>
          <p:cNvPr id="4" name="コンテンツ プレースホルダー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3985260"/>
            <a:ext cx="4586252" cy="2872740"/>
          </a:xfr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8728" y="3985260"/>
            <a:ext cx="4548704" cy="2781300"/>
          </a:xfrm>
          <a:prstGeom prst="rect">
            <a:avLst/>
          </a:prstGeom>
        </p:spPr>
      </p:pic>
      <mc:AlternateContent xmlns:mc="http://schemas.openxmlformats.org/markup-compatibility/2006" xmlns:a14="http://schemas.microsoft.com/office/drawing/2010/main">
        <mc:Choice Requires="a14">
          <p:graphicFrame>
            <p:nvGraphicFramePr>
              <p:cNvPr id="7" name="表 6"/>
              <p:cNvGraphicFramePr>
                <a:graphicFrameLocks noGrp="1"/>
              </p:cNvGraphicFramePr>
              <p:nvPr>
                <p:extLst/>
              </p:nvPr>
            </p:nvGraphicFramePr>
            <p:xfrm>
              <a:off x="0" y="1325563"/>
              <a:ext cx="9107433" cy="1138660"/>
            </p:xfrm>
            <a:graphic>
              <a:graphicData uri="http://schemas.openxmlformats.org/drawingml/2006/table">
                <a:tbl>
                  <a:tblPr firstRow="1" bandRow="1">
                    <a:tableStyleId>{D7AC3CCA-C797-4891-BE02-D94E43425B78}</a:tableStyleId>
                  </a:tblPr>
                  <a:tblGrid>
                    <a:gridCol w="3035811">
                      <a:extLst>
                        <a:ext uri="{9D8B030D-6E8A-4147-A177-3AD203B41FA5}">
                          <a16:colId xmlns:a16="http://schemas.microsoft.com/office/drawing/2014/main" val="420908387"/>
                        </a:ext>
                      </a:extLst>
                    </a:gridCol>
                    <a:gridCol w="3035811">
                      <a:extLst>
                        <a:ext uri="{9D8B030D-6E8A-4147-A177-3AD203B41FA5}">
                          <a16:colId xmlns:a16="http://schemas.microsoft.com/office/drawing/2014/main" val="1765442420"/>
                        </a:ext>
                      </a:extLst>
                    </a:gridCol>
                    <a:gridCol w="3035811">
                      <a:extLst>
                        <a:ext uri="{9D8B030D-6E8A-4147-A177-3AD203B41FA5}">
                          <a16:colId xmlns:a16="http://schemas.microsoft.com/office/drawing/2014/main" val="210263993"/>
                        </a:ext>
                      </a:extLst>
                    </a:gridCol>
                  </a:tblGrid>
                  <a:tr h="556577">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894484372"/>
                      </a:ext>
                    </a:extLst>
                  </a:tr>
                  <a:tr h="582083">
                    <a:tc>
                      <a:txBody>
                        <a:bodyPr/>
                        <a:lstStyle/>
                        <a:p>
                          <a:pPr/>
                          <a14:m>
                            <m:oMathPara xmlns:m="http://schemas.openxmlformats.org/officeDocument/2006/math">
                              <m:oMathParaPr>
                                <m:jc m:val="centerGroup"/>
                              </m:oMathParaPr>
                              <m:oMath xmlns:m="http://schemas.openxmlformats.org/officeDocument/2006/math">
                                <m:r>
                                  <a:rPr kumimoji="1" lang="en-US" altLang="ja-JP" sz="2400" i="1" dirty="0" smtClean="0">
                                    <a:solidFill>
                                      <a:srgbClr val="FF0000"/>
                                    </a:solidFill>
                                    <a:latin typeface="Cambria Math" panose="02040503050406030204" pitchFamily="18" charset="0"/>
                                  </a:rPr>
                                  <m:t>𝑑𝑖𝑎𝑔</m:t>
                                </m:r>
                                <m:r>
                                  <a:rPr kumimoji="1" lang="en-US" altLang="ja-JP" sz="2400" i="1" dirty="0" smtClean="0">
                                    <a:solidFill>
                                      <a:srgbClr val="FF0000"/>
                                    </a:solidFill>
                                    <a:latin typeface="Cambria Math" panose="02040503050406030204" pitchFamily="18" charset="0"/>
                                  </a:rPr>
                                  <m:t>(1</m:t>
                                </m:r>
                                <m:r>
                                  <a:rPr kumimoji="1" lang="en-US" altLang="ja-JP" sz="2400" i="1" dirty="0" smtClean="0">
                                    <a:solidFill>
                                      <a:srgbClr val="FF0000"/>
                                    </a:solidFill>
                                    <a:latin typeface="Cambria Math" panose="02040503050406030204" pitchFamily="18" charset="0"/>
                                  </a:rPr>
                                  <m:t>𝐸</m:t>
                                </m:r>
                                <m:r>
                                  <a:rPr kumimoji="1" lang="en-US" altLang="ja-JP" sz="2400" i="1" dirty="0" smtClean="0">
                                    <a:solidFill>
                                      <a:srgbClr val="FF0000"/>
                                    </a:solidFill>
                                    <a:latin typeface="Cambria Math" panose="02040503050406030204" pitchFamily="18" charset="0"/>
                                  </a:rPr>
                                  <m:t>5,1</m:t>
                                </m:r>
                                <m:r>
                                  <a:rPr kumimoji="1" lang="en-US" altLang="ja-JP" sz="2400" i="1" dirty="0" smtClean="0">
                                    <a:solidFill>
                                      <a:srgbClr val="FF0000"/>
                                    </a:solidFill>
                                    <a:latin typeface="Cambria Math" panose="02040503050406030204" pitchFamily="18" charset="0"/>
                                  </a:rPr>
                                  <m:t>𝐸</m:t>
                                </m:r>
                                <m:r>
                                  <a:rPr kumimoji="1" lang="en-US" altLang="ja-JP" sz="2400" i="1" dirty="0" smtClean="0">
                                    <a:solidFill>
                                      <a:srgbClr val="FF0000"/>
                                    </a:solidFill>
                                    <a:latin typeface="Cambria Math" panose="02040503050406030204" pitchFamily="18" charset="0"/>
                                  </a:rPr>
                                  <m:t>5,1,1)</m:t>
                                </m:r>
                              </m:oMath>
                            </m:oMathPara>
                          </a14:m>
                          <a:endParaRPr kumimoji="1" lang="ja-JP" altLang="en-US" sz="24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400" i="1" dirty="0" smtClean="0">
                                    <a:solidFill>
                                      <a:srgbClr val="FF0000"/>
                                    </a:solidFill>
                                    <a:latin typeface="Cambria Math" panose="02040503050406030204" pitchFamily="18" charset="0"/>
                                  </a:rPr>
                                  <m:t>((−</m:t>
                                </m:r>
                                <m:r>
                                  <a:rPr kumimoji="1" lang="en-US" altLang="ja-JP" sz="2400" b="1" i="1" dirty="0" smtClean="0">
                                    <a:solidFill>
                                      <a:srgbClr val="FF0000"/>
                                    </a:solidFill>
                                    <a:latin typeface="Cambria Math" panose="02040503050406030204" pitchFamily="18" charset="0"/>
                                  </a:rPr>
                                  <m:t>𝟔𝟎</m:t>
                                </m:r>
                                <m:r>
                                  <a:rPr kumimoji="1" lang="en-US" altLang="ja-JP" sz="2400" i="1" dirty="0" smtClean="0">
                                    <a:solidFill>
                                      <a:srgbClr val="FF0000"/>
                                    </a:solidFill>
                                    <a:latin typeface="Cambria Math" panose="02040503050406030204" pitchFamily="18" charset="0"/>
                                  </a:rPr>
                                  <m:t>,0),(−</m:t>
                                </m:r>
                                <m:r>
                                  <a:rPr kumimoji="1" lang="en-US" altLang="ja-JP" sz="2400" b="1" i="1" dirty="0" smtClean="0">
                                    <a:solidFill>
                                      <a:srgbClr val="FF0000"/>
                                    </a:solidFill>
                                    <a:latin typeface="Cambria Math" panose="02040503050406030204" pitchFamily="18" charset="0"/>
                                  </a:rPr>
                                  <m:t>𝟔𝟎</m:t>
                                </m:r>
                                <m:r>
                                  <a:rPr kumimoji="1" lang="en-US" altLang="ja-JP" sz="2400" i="1" dirty="0" smtClean="0">
                                    <a:solidFill>
                                      <a:srgbClr val="FF0000"/>
                                    </a:solidFill>
                                    <a:latin typeface="Cambria Math" panose="02040503050406030204" pitchFamily="18" charset="0"/>
                                  </a:rPr>
                                  <m:t>,0))’</m:t>
                                </m:r>
                              </m:oMath>
                            </m:oMathPara>
                          </a14:m>
                          <a:endParaRPr kumimoji="1" lang="ja-JP" altLang="en-US" sz="24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400" i="1" dirty="0" smtClean="0">
                                    <a:solidFill>
                                      <a:srgbClr val="FF0000"/>
                                    </a:solidFill>
                                    <a:latin typeface="Cambria Math" panose="02040503050406030204" pitchFamily="18" charset="0"/>
                                  </a:rPr>
                                  <m:t>0.005</m:t>
                                </m:r>
                              </m:oMath>
                            </m:oMathPara>
                          </a14:m>
                          <a:endParaRPr kumimoji="1" lang="ja-JP" altLang="en-US" sz="2400" dirty="0">
                            <a:solidFill>
                              <a:srgbClr val="FF0000"/>
                            </a:solidFill>
                          </a:endParaRPr>
                        </a:p>
                      </a:txBody>
                      <a:tcPr>
                        <a:solidFill>
                          <a:schemeClr val="bg1"/>
                        </a:solidFill>
                      </a:tcPr>
                    </a:tc>
                    <a:extLst>
                      <a:ext uri="{0D108BD9-81ED-4DB2-BD59-A6C34878D82A}">
                        <a16:rowId xmlns:a16="http://schemas.microsoft.com/office/drawing/2014/main" val="2737815113"/>
                      </a:ext>
                    </a:extLst>
                  </a:tr>
                </a:tbl>
              </a:graphicData>
            </a:graphic>
          </p:graphicFrame>
        </mc:Choice>
        <mc:Fallback xmlns="">
          <p:graphicFrame>
            <p:nvGraphicFramePr>
              <p:cNvPr id="7" name="表 6"/>
              <p:cNvGraphicFramePr>
                <a:graphicFrameLocks noGrp="1"/>
              </p:cNvGraphicFramePr>
              <p:nvPr>
                <p:extLst>
                  <p:ext uri="{D42A27DB-BD31-4B8C-83A1-F6EECF244321}">
                    <p14:modId xmlns:p14="http://schemas.microsoft.com/office/powerpoint/2010/main" val="2875418006"/>
                  </p:ext>
                </p:extLst>
              </p:nvPr>
            </p:nvGraphicFramePr>
            <p:xfrm>
              <a:off x="0" y="1325563"/>
              <a:ext cx="9107433" cy="1138660"/>
            </p:xfrm>
            <a:graphic>
              <a:graphicData uri="http://schemas.openxmlformats.org/drawingml/2006/table">
                <a:tbl>
                  <a:tblPr firstRow="1" bandRow="1">
                    <a:tableStyleId>{D7AC3CCA-C797-4891-BE02-D94E43425B78}</a:tableStyleId>
                  </a:tblPr>
                  <a:tblGrid>
                    <a:gridCol w="3035811">
                      <a:extLst>
                        <a:ext uri="{9D8B030D-6E8A-4147-A177-3AD203B41FA5}">
                          <a16:colId xmlns:a16="http://schemas.microsoft.com/office/drawing/2014/main" val="420908387"/>
                        </a:ext>
                      </a:extLst>
                    </a:gridCol>
                    <a:gridCol w="3035811">
                      <a:extLst>
                        <a:ext uri="{9D8B030D-6E8A-4147-A177-3AD203B41FA5}">
                          <a16:colId xmlns:a16="http://schemas.microsoft.com/office/drawing/2014/main" val="1765442420"/>
                        </a:ext>
                      </a:extLst>
                    </a:gridCol>
                    <a:gridCol w="3035811">
                      <a:extLst>
                        <a:ext uri="{9D8B030D-6E8A-4147-A177-3AD203B41FA5}">
                          <a16:colId xmlns:a16="http://schemas.microsoft.com/office/drawing/2014/main" val="210263993"/>
                        </a:ext>
                      </a:extLst>
                    </a:gridCol>
                  </a:tblGrid>
                  <a:tr h="556577">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894484372"/>
                      </a:ext>
                    </a:extLst>
                  </a:tr>
                  <a:tr h="582083">
                    <a:tc>
                      <a:txBody>
                        <a:bodyPr/>
                        <a:lstStyle/>
                        <a:p>
                          <a:endParaRPr lang="ja-JP"/>
                        </a:p>
                      </a:txBody>
                      <a:tcPr>
                        <a:blipFill>
                          <a:blip r:embed="rId4"/>
                          <a:stretch>
                            <a:fillRect l="-402" t="-101042" r="-200602" b="-2083"/>
                          </a:stretch>
                        </a:blipFill>
                      </a:tcPr>
                    </a:tc>
                    <a:tc>
                      <a:txBody>
                        <a:bodyPr/>
                        <a:lstStyle/>
                        <a:p>
                          <a:endParaRPr lang="ja-JP"/>
                        </a:p>
                      </a:txBody>
                      <a:tcPr>
                        <a:blipFill>
                          <a:blip r:embed="rId4"/>
                          <a:stretch>
                            <a:fillRect l="-100200" t="-101042" r="-100200" b="-2083"/>
                          </a:stretch>
                        </a:blipFill>
                      </a:tcPr>
                    </a:tc>
                    <a:tc>
                      <a:txBody>
                        <a:bodyPr/>
                        <a:lstStyle/>
                        <a:p>
                          <a:endParaRPr lang="ja-JP"/>
                        </a:p>
                      </a:txBody>
                      <a:tcPr>
                        <a:blipFill>
                          <a:blip r:embed="rId4"/>
                          <a:stretch>
                            <a:fillRect l="-200602" t="-101042" r="-402" b="-2083"/>
                          </a:stretch>
                        </a:blipFill>
                      </a:tcPr>
                    </a:tc>
                    <a:extLst>
                      <a:ext uri="{0D108BD9-81ED-4DB2-BD59-A6C34878D82A}">
                        <a16:rowId xmlns:a16="http://schemas.microsoft.com/office/drawing/2014/main" val="2737815113"/>
                      </a:ext>
                    </a:extLst>
                  </a:tr>
                </a:tbl>
              </a:graphicData>
            </a:graphic>
          </p:graphicFrame>
        </mc:Fallback>
      </mc:AlternateContent>
      <p:sp>
        <p:nvSpPr>
          <p:cNvPr id="8" name="テキスト ボックス 7"/>
          <p:cNvSpPr txBox="1"/>
          <p:nvPr/>
        </p:nvSpPr>
        <p:spPr>
          <a:xfrm>
            <a:off x="83820" y="2672609"/>
            <a:ext cx="5661660" cy="523220"/>
          </a:xfrm>
          <a:prstGeom prst="rect">
            <a:avLst/>
          </a:prstGeom>
          <a:noFill/>
        </p:spPr>
        <p:txBody>
          <a:bodyPr wrap="square" rtlCol="0">
            <a:spAutoFit/>
          </a:bodyPr>
          <a:lstStyle/>
          <a:p>
            <a:r>
              <a:rPr lang="ja-JP" altLang="en-US" sz="2800" dirty="0" smtClean="0">
                <a:latin typeface="ＭＳ Ｐゴシック" panose="020B0600070205080204" pitchFamily="50" charset="-128"/>
                <a:ea typeface="ＭＳ Ｐゴシック" panose="020B0600070205080204" pitchFamily="50" charset="-128"/>
              </a:rPr>
              <a:t>この時の初期角度は</a:t>
            </a:r>
            <a:r>
              <a:rPr lang="en-US" altLang="ja-JP" sz="2800" dirty="0" smtClean="0">
                <a:latin typeface="ＭＳ Ｐゴシック" panose="020B0600070205080204" pitchFamily="50" charset="-128"/>
                <a:ea typeface="ＭＳ Ｐゴシック" panose="020B0600070205080204" pitchFamily="50" charset="-128"/>
              </a:rPr>
              <a:t>11.34°</a:t>
            </a:r>
            <a:endParaRPr kumimoji="1" lang="ja-JP" altLang="en-US" sz="28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8049002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目標値変更実験</a:t>
            </a:r>
            <a:r>
              <a:rPr kumimoji="1" lang="en-US" altLang="ja-JP" dirty="0" smtClean="0"/>
              <a:t>(</a:t>
            </a:r>
            <a:r>
              <a:rPr kumimoji="1" lang="ja-JP" altLang="en-US" dirty="0" smtClean="0"/>
              <a:t>重み行列比較）</a:t>
            </a:r>
            <a:endParaRPr kumimoji="1" lang="ja-JP" altLang="en-US" dirty="0"/>
          </a:p>
        </p:txBody>
      </p:sp>
      <mc:AlternateContent xmlns:mc="http://schemas.openxmlformats.org/markup-compatibility/2006" xmlns:a14="http://schemas.microsoft.com/office/drawing/2010/main">
        <mc:Choice Requires="a14">
          <p:graphicFrame>
            <p:nvGraphicFramePr>
              <p:cNvPr id="6" name="表 5"/>
              <p:cNvGraphicFramePr>
                <a:graphicFrameLocks noGrp="1"/>
              </p:cNvGraphicFramePr>
              <p:nvPr>
                <p:extLst/>
              </p:nvPr>
            </p:nvGraphicFramePr>
            <p:xfrm>
              <a:off x="0" y="1325561"/>
              <a:ext cx="9117456" cy="2567204"/>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4117815897"/>
                        </a:ext>
                      </a:extLst>
                    </a:gridCol>
                    <a:gridCol w="2279364">
                      <a:extLst>
                        <a:ext uri="{9D8B030D-6E8A-4147-A177-3AD203B41FA5}">
                          <a16:colId xmlns:a16="http://schemas.microsoft.com/office/drawing/2014/main" val="3473212104"/>
                        </a:ext>
                      </a:extLst>
                    </a:gridCol>
                    <a:gridCol w="2279364">
                      <a:extLst>
                        <a:ext uri="{9D8B030D-6E8A-4147-A177-3AD203B41FA5}">
                          <a16:colId xmlns:a16="http://schemas.microsoft.com/office/drawing/2014/main" val="388635526"/>
                        </a:ext>
                      </a:extLst>
                    </a:gridCol>
                    <a:gridCol w="2279364">
                      <a:extLst>
                        <a:ext uri="{9D8B030D-6E8A-4147-A177-3AD203B41FA5}">
                          <a16:colId xmlns:a16="http://schemas.microsoft.com/office/drawing/2014/main" val="1395294219"/>
                        </a:ext>
                      </a:extLst>
                    </a:gridCol>
                  </a:tblGrid>
                  <a:tr h="582562">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3571526892"/>
                      </a:ext>
                    </a:extLst>
                  </a:tr>
                  <a:tr h="582562">
                    <a:tc>
                      <a:txBody>
                        <a:bodyPr/>
                        <a:lstStyle/>
                        <a:p>
                          <a:pPr algn="ctr"/>
                          <a:r>
                            <a:rPr kumimoji="1" lang="ja-JP" altLang="en-US" sz="3200" dirty="0" smtClean="0">
                              <a:solidFill>
                                <a:srgbClr val="FF0000"/>
                              </a:solidFill>
                            </a:rPr>
                            <a:t>パターン１</a:t>
                          </a:r>
                          <a:endParaRPr kumimoji="1" lang="ja-JP" altLang="en-US" sz="32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𝑑𝑖𝑎𝑔</m:t>
                                </m:r>
                                <m:r>
                                  <a:rPr kumimoji="1" lang="en-US" altLang="ja-JP" sz="2000" i="1" dirty="0" smtClean="0">
                                    <a:solidFill>
                                      <a:srgbClr val="FF0000"/>
                                    </a:solidFill>
                                    <a:latin typeface="Cambria Math" panose="02040503050406030204" pitchFamily="18" charset="0"/>
                                  </a:rPr>
                                  <m:t>(1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5,1,1)</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m:t>
                                </m:r>
                                <m:r>
                                  <a:rPr kumimoji="1" lang="en-US" altLang="ja-JP" sz="2000" b="0" i="1" dirty="0" smtClean="0">
                                    <a:solidFill>
                                      <a:srgbClr val="FF0000"/>
                                    </a:solidFill>
                                    <a:latin typeface="Cambria Math" panose="02040503050406030204" pitchFamily="18" charset="0"/>
                                  </a:rPr>
                                  <m:t>3</m:t>
                                </m:r>
                                <m:r>
                                  <a:rPr kumimoji="1" lang="en-US" altLang="ja-JP" sz="2000" i="1" dirty="0" smtClean="0">
                                    <a:solidFill>
                                      <a:srgbClr val="FF0000"/>
                                    </a:solidFill>
                                    <a:latin typeface="Cambria Math" panose="02040503050406030204" pitchFamily="18" charset="0"/>
                                  </a:rPr>
                                  <m:t>0,0),(−</m:t>
                                </m:r>
                                <m:r>
                                  <a:rPr kumimoji="1" lang="en-US" altLang="ja-JP" sz="2000" b="0" i="1" dirty="0" smtClean="0">
                                    <a:solidFill>
                                      <a:srgbClr val="FF0000"/>
                                    </a:solidFill>
                                    <a:latin typeface="Cambria Math" panose="02040503050406030204" pitchFamily="18" charset="0"/>
                                  </a:rPr>
                                  <m:t>3</m:t>
                                </m:r>
                                <m:r>
                                  <a:rPr kumimoji="1" lang="en-US" altLang="ja-JP" sz="2000" i="1" dirty="0" smtClean="0">
                                    <a:solidFill>
                                      <a:srgbClr val="FF0000"/>
                                    </a:solidFill>
                                    <a:latin typeface="Cambria Math" panose="02040503050406030204" pitchFamily="18" charset="0"/>
                                  </a:rPr>
                                  <m:t>0,0))’</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400" i="1" dirty="0" smtClean="0">
                                    <a:solidFill>
                                      <a:srgbClr val="FF0000"/>
                                    </a:solidFill>
                                    <a:latin typeface="Cambria Math" panose="02040503050406030204" pitchFamily="18" charset="0"/>
                                  </a:rPr>
                                  <m:t>0.005</m:t>
                                </m:r>
                              </m:oMath>
                            </m:oMathPara>
                          </a14:m>
                          <a:endParaRPr kumimoji="1" lang="ja-JP" altLang="en-US" sz="2400" dirty="0">
                            <a:solidFill>
                              <a:srgbClr val="FF0000"/>
                            </a:solidFill>
                          </a:endParaRPr>
                        </a:p>
                      </a:txBody>
                      <a:tcPr>
                        <a:solidFill>
                          <a:schemeClr val="bg1"/>
                        </a:solidFill>
                      </a:tcPr>
                    </a:tc>
                    <a:extLst>
                      <a:ext uri="{0D108BD9-81ED-4DB2-BD59-A6C34878D82A}">
                        <a16:rowId xmlns:a16="http://schemas.microsoft.com/office/drawing/2014/main" val="3768622849"/>
                      </a:ext>
                    </a:extLst>
                  </a:tr>
                  <a:tr h="640607">
                    <a:tc>
                      <a:txBody>
                        <a:bodyPr/>
                        <a:lstStyle/>
                        <a:p>
                          <a:pPr algn="ctr"/>
                          <a:r>
                            <a:rPr kumimoji="1" lang="ja-JP" altLang="en-US" sz="3200" dirty="0" smtClean="0">
                              <a:solidFill>
                                <a:srgbClr val="00D600"/>
                              </a:solidFill>
                            </a:rPr>
                            <a:t>パターン２</a:t>
                          </a:r>
                          <a:endParaRPr kumimoji="1" lang="ja-JP" altLang="en-US" sz="3200"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D600"/>
                                    </a:solidFill>
                                    <a:latin typeface="Cambria Math" panose="02040503050406030204" pitchFamily="18" charset="0"/>
                                  </a:rPr>
                                  <m:t>𝑑𝑖𝑎𝑔</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b="0" i="1" dirty="0" smtClean="0">
                                    <a:solidFill>
                                      <a:srgbClr val="00D600"/>
                                    </a:solidFill>
                                    <a:latin typeface="Cambria Math" panose="02040503050406030204" pitchFamily="18" charset="0"/>
                                  </a:rPr>
                                  <m:t>5</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b="0" i="1" dirty="0" smtClean="0">
                                    <a:solidFill>
                                      <a:srgbClr val="00D600"/>
                                    </a:solidFill>
                                    <a:latin typeface="Cambria Math" panose="02040503050406030204" pitchFamily="18" charset="0"/>
                                  </a:rPr>
                                  <m:t>6</m:t>
                                </m:r>
                                <m:r>
                                  <a:rPr kumimoji="1" lang="en-US" altLang="ja-JP" sz="2000" i="1" dirty="0" smtClean="0">
                                    <a:solidFill>
                                      <a:srgbClr val="00D600"/>
                                    </a:solidFill>
                                    <a:latin typeface="Cambria Math" panose="02040503050406030204" pitchFamily="18" charset="0"/>
                                  </a:rPr>
                                  <m:t>,1,1)</m:t>
                                </m:r>
                              </m:oMath>
                            </m:oMathPara>
                          </a14:m>
                          <a:endParaRPr kumimoji="1" lang="ja-JP" altLang="en-US" sz="2000" dirty="0" smtClean="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D600"/>
                                    </a:solidFill>
                                    <a:latin typeface="Cambria Math" panose="02040503050406030204" pitchFamily="18" charset="0"/>
                                  </a:rPr>
                                  <m:t>((−</m:t>
                                </m:r>
                                <m:r>
                                  <a:rPr kumimoji="1" lang="en-US" altLang="ja-JP" sz="2000" b="0" i="1" dirty="0" smtClean="0">
                                    <a:solidFill>
                                      <a:srgbClr val="00D600"/>
                                    </a:solidFill>
                                    <a:latin typeface="Cambria Math" panose="02040503050406030204" pitchFamily="18" charset="0"/>
                                  </a:rPr>
                                  <m:t>3</m:t>
                                </m:r>
                                <m:r>
                                  <a:rPr kumimoji="1" lang="en-US" altLang="ja-JP" sz="2000" i="1" dirty="0" smtClean="0">
                                    <a:solidFill>
                                      <a:srgbClr val="00D600"/>
                                    </a:solidFill>
                                    <a:latin typeface="Cambria Math" panose="02040503050406030204" pitchFamily="18" charset="0"/>
                                  </a:rPr>
                                  <m:t>0,0),(−</m:t>
                                </m:r>
                                <m:r>
                                  <a:rPr kumimoji="1" lang="en-US" altLang="ja-JP" sz="2000" b="0" i="1" dirty="0" smtClean="0">
                                    <a:solidFill>
                                      <a:srgbClr val="00D600"/>
                                    </a:solidFill>
                                    <a:latin typeface="Cambria Math" panose="02040503050406030204" pitchFamily="18" charset="0"/>
                                  </a:rPr>
                                  <m:t>3</m:t>
                                </m:r>
                                <m:r>
                                  <a:rPr kumimoji="1" lang="en-US" altLang="ja-JP" sz="2000" i="1" dirty="0" smtClean="0">
                                    <a:solidFill>
                                      <a:srgbClr val="00D600"/>
                                    </a:solidFill>
                                    <a:latin typeface="Cambria Math" panose="02040503050406030204" pitchFamily="18" charset="0"/>
                                  </a:rPr>
                                  <m:t>0,0))’</m:t>
                                </m:r>
                              </m:oMath>
                            </m:oMathPara>
                          </a14:m>
                          <a:endParaRPr kumimoji="1" lang="ja-JP" altLang="en-US" sz="2000" dirty="0" smtClean="0">
                            <a:solidFill>
                              <a:srgbClr val="00D600"/>
                            </a:solidFill>
                          </a:endParaRPr>
                        </a:p>
                        <a:p>
                          <a:endParaRPr kumimoji="1" lang="ja-JP" altLang="en-US" sz="2000"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i="1" dirty="0" smtClean="0">
                                    <a:solidFill>
                                      <a:srgbClr val="00D600"/>
                                    </a:solidFill>
                                    <a:latin typeface="Cambria Math" panose="02040503050406030204" pitchFamily="18" charset="0"/>
                                  </a:rPr>
                                  <m:t>0.005</m:t>
                                </m:r>
                              </m:oMath>
                            </m:oMathPara>
                          </a14:m>
                          <a:endParaRPr kumimoji="1" lang="ja-JP" altLang="en-US" sz="2400" dirty="0" smtClean="0">
                            <a:solidFill>
                              <a:srgbClr val="00D600"/>
                            </a:solidFill>
                          </a:endParaRPr>
                        </a:p>
                      </a:txBody>
                      <a:tcPr>
                        <a:solidFill>
                          <a:schemeClr val="bg1"/>
                        </a:solidFill>
                      </a:tcPr>
                    </a:tc>
                    <a:extLst>
                      <a:ext uri="{0D108BD9-81ED-4DB2-BD59-A6C34878D82A}">
                        <a16:rowId xmlns:a16="http://schemas.microsoft.com/office/drawing/2014/main" val="2179427282"/>
                      </a:ext>
                    </a:extLst>
                  </a:tr>
                  <a:tr h="640607">
                    <a:tc>
                      <a:txBody>
                        <a:bodyPr/>
                        <a:lstStyle/>
                        <a:p>
                          <a:pPr algn="ctr"/>
                          <a:r>
                            <a:rPr kumimoji="1" lang="ja-JP" altLang="en-US" sz="3200" dirty="0" smtClean="0">
                              <a:solidFill>
                                <a:srgbClr val="0000FF"/>
                              </a:solidFill>
                            </a:rPr>
                            <a:t>パターン３</a:t>
                          </a:r>
                          <a:endParaRPr kumimoji="1" lang="ja-JP" altLang="en-US" sz="3200" dirty="0">
                            <a:solidFill>
                              <a:srgbClr val="0000FF"/>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00FF"/>
                                    </a:solidFill>
                                    <a:latin typeface="Cambria Math" panose="02040503050406030204" pitchFamily="18" charset="0"/>
                                  </a:rPr>
                                  <m:t>𝑑𝑖𝑎𝑔</m:t>
                                </m:r>
                                <m:r>
                                  <a:rPr kumimoji="1" lang="en-US" altLang="ja-JP" sz="2000" i="1" dirty="0" smtClean="0">
                                    <a:solidFill>
                                      <a:srgbClr val="0000FF"/>
                                    </a:solidFill>
                                    <a:latin typeface="Cambria Math" panose="02040503050406030204" pitchFamily="18" charset="0"/>
                                  </a:rPr>
                                  <m:t>(1</m:t>
                                </m:r>
                                <m:r>
                                  <a:rPr kumimoji="1" lang="en-US" altLang="ja-JP" sz="2000" i="1" dirty="0" smtClean="0">
                                    <a:solidFill>
                                      <a:srgbClr val="0000FF"/>
                                    </a:solidFill>
                                    <a:latin typeface="Cambria Math" panose="02040503050406030204" pitchFamily="18" charset="0"/>
                                  </a:rPr>
                                  <m:t>𝐸</m:t>
                                </m:r>
                                <m:r>
                                  <a:rPr kumimoji="1" lang="en-US" altLang="ja-JP" sz="2000" b="0" i="1" dirty="0" smtClean="0">
                                    <a:solidFill>
                                      <a:srgbClr val="0000FF"/>
                                    </a:solidFill>
                                    <a:latin typeface="Cambria Math" panose="02040503050406030204" pitchFamily="18" charset="0"/>
                                  </a:rPr>
                                  <m:t>6</m:t>
                                </m:r>
                                <m:r>
                                  <a:rPr kumimoji="1" lang="en-US" altLang="ja-JP" sz="2000" i="1" dirty="0" smtClean="0">
                                    <a:solidFill>
                                      <a:srgbClr val="0000FF"/>
                                    </a:solidFill>
                                    <a:latin typeface="Cambria Math" panose="02040503050406030204" pitchFamily="18" charset="0"/>
                                  </a:rPr>
                                  <m:t>,1</m:t>
                                </m:r>
                                <m:r>
                                  <a:rPr kumimoji="1" lang="en-US" altLang="ja-JP" sz="2000" i="1" dirty="0" smtClean="0">
                                    <a:solidFill>
                                      <a:srgbClr val="0000FF"/>
                                    </a:solidFill>
                                    <a:latin typeface="Cambria Math" panose="02040503050406030204" pitchFamily="18" charset="0"/>
                                  </a:rPr>
                                  <m:t>𝐸</m:t>
                                </m:r>
                                <m:r>
                                  <a:rPr kumimoji="1" lang="en-US" altLang="ja-JP" sz="2000" b="0" i="1" dirty="0" smtClean="0">
                                    <a:solidFill>
                                      <a:srgbClr val="0000FF"/>
                                    </a:solidFill>
                                    <a:latin typeface="Cambria Math" panose="02040503050406030204" pitchFamily="18" charset="0"/>
                                  </a:rPr>
                                  <m:t>5</m:t>
                                </m:r>
                                <m:r>
                                  <a:rPr kumimoji="1" lang="en-US" altLang="ja-JP" sz="2000" i="1" dirty="0" smtClean="0">
                                    <a:solidFill>
                                      <a:srgbClr val="0000FF"/>
                                    </a:solidFill>
                                    <a:latin typeface="Cambria Math" panose="02040503050406030204" pitchFamily="18" charset="0"/>
                                  </a:rPr>
                                  <m:t>,1,1)</m:t>
                                </m:r>
                              </m:oMath>
                            </m:oMathPara>
                          </a14:m>
                          <a:endParaRPr kumimoji="1" lang="ja-JP" altLang="en-US" sz="2000" dirty="0" smtClean="0">
                            <a:solidFill>
                              <a:srgbClr val="0000FF"/>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00FF"/>
                                    </a:solidFill>
                                    <a:latin typeface="Cambria Math" panose="02040503050406030204" pitchFamily="18" charset="0"/>
                                  </a:rPr>
                                  <m:t>((−</m:t>
                                </m:r>
                                <m:r>
                                  <a:rPr kumimoji="1" lang="en-US" altLang="ja-JP" sz="2000" b="0" i="1" dirty="0" smtClean="0">
                                    <a:solidFill>
                                      <a:srgbClr val="0000FF"/>
                                    </a:solidFill>
                                    <a:latin typeface="Cambria Math" panose="02040503050406030204" pitchFamily="18" charset="0"/>
                                  </a:rPr>
                                  <m:t>3</m:t>
                                </m:r>
                                <m:r>
                                  <a:rPr kumimoji="1" lang="en-US" altLang="ja-JP" sz="2000" i="1" dirty="0" smtClean="0">
                                    <a:solidFill>
                                      <a:srgbClr val="0000FF"/>
                                    </a:solidFill>
                                    <a:latin typeface="Cambria Math" panose="02040503050406030204" pitchFamily="18" charset="0"/>
                                  </a:rPr>
                                  <m:t>0,0),(−</m:t>
                                </m:r>
                                <m:r>
                                  <a:rPr kumimoji="1" lang="en-US" altLang="ja-JP" sz="2000" b="0" i="1" dirty="0" smtClean="0">
                                    <a:solidFill>
                                      <a:srgbClr val="0000FF"/>
                                    </a:solidFill>
                                    <a:latin typeface="Cambria Math" panose="02040503050406030204" pitchFamily="18" charset="0"/>
                                  </a:rPr>
                                  <m:t>3</m:t>
                                </m:r>
                                <m:r>
                                  <a:rPr kumimoji="1" lang="en-US" altLang="ja-JP" sz="2000" i="1" dirty="0" smtClean="0">
                                    <a:solidFill>
                                      <a:srgbClr val="0000FF"/>
                                    </a:solidFill>
                                    <a:latin typeface="Cambria Math" panose="02040503050406030204" pitchFamily="18" charset="0"/>
                                  </a:rPr>
                                  <m:t>0,0))’</m:t>
                                </m:r>
                              </m:oMath>
                            </m:oMathPara>
                          </a14:m>
                          <a:endParaRPr kumimoji="1" lang="ja-JP" altLang="en-US" sz="2000" dirty="0" smtClean="0">
                            <a:solidFill>
                              <a:srgbClr val="0000FF"/>
                            </a:solidFill>
                          </a:endParaRPr>
                        </a:p>
                        <a:p>
                          <a:endParaRPr kumimoji="1" lang="ja-JP" altLang="en-US" sz="2000" dirty="0">
                            <a:solidFill>
                              <a:srgbClr val="0000FF"/>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i="1" dirty="0" smtClean="0">
                                    <a:solidFill>
                                      <a:srgbClr val="0000FF"/>
                                    </a:solidFill>
                                    <a:latin typeface="Cambria Math" panose="02040503050406030204" pitchFamily="18" charset="0"/>
                                  </a:rPr>
                                  <m:t>0.005</m:t>
                                </m:r>
                              </m:oMath>
                            </m:oMathPara>
                          </a14:m>
                          <a:endParaRPr kumimoji="1" lang="ja-JP" altLang="en-US" sz="2400" dirty="0" smtClean="0">
                            <a:solidFill>
                              <a:srgbClr val="0000FF"/>
                            </a:solidFill>
                          </a:endParaRPr>
                        </a:p>
                      </a:txBody>
                      <a:tcPr>
                        <a:solidFill>
                          <a:schemeClr val="bg1"/>
                        </a:solidFill>
                      </a:tcPr>
                    </a:tc>
                    <a:extLst>
                      <a:ext uri="{0D108BD9-81ED-4DB2-BD59-A6C34878D82A}">
                        <a16:rowId xmlns:a16="http://schemas.microsoft.com/office/drawing/2014/main" val="2749991456"/>
                      </a:ext>
                    </a:extLst>
                  </a:tr>
                </a:tbl>
              </a:graphicData>
            </a:graphic>
          </p:graphicFrame>
        </mc:Choice>
        <mc:Fallback xmlns="">
          <p:graphicFrame>
            <p:nvGraphicFramePr>
              <p:cNvPr id="6" name="表 5"/>
              <p:cNvGraphicFramePr>
                <a:graphicFrameLocks noGrp="1"/>
              </p:cNvGraphicFramePr>
              <p:nvPr>
                <p:extLst>
                  <p:ext uri="{D42A27DB-BD31-4B8C-83A1-F6EECF244321}">
                    <p14:modId xmlns:p14="http://schemas.microsoft.com/office/powerpoint/2010/main" val="3286854609"/>
                  </p:ext>
                </p:extLst>
              </p:nvPr>
            </p:nvGraphicFramePr>
            <p:xfrm>
              <a:off x="0" y="1325561"/>
              <a:ext cx="9117456" cy="2567204"/>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4117815897"/>
                        </a:ext>
                      </a:extLst>
                    </a:gridCol>
                    <a:gridCol w="2279364">
                      <a:extLst>
                        <a:ext uri="{9D8B030D-6E8A-4147-A177-3AD203B41FA5}">
                          <a16:colId xmlns:a16="http://schemas.microsoft.com/office/drawing/2014/main" val="3473212104"/>
                        </a:ext>
                      </a:extLst>
                    </a:gridCol>
                    <a:gridCol w="2279364">
                      <a:extLst>
                        <a:ext uri="{9D8B030D-6E8A-4147-A177-3AD203B41FA5}">
                          <a16:colId xmlns:a16="http://schemas.microsoft.com/office/drawing/2014/main" val="388635526"/>
                        </a:ext>
                      </a:extLst>
                    </a:gridCol>
                    <a:gridCol w="2279364">
                      <a:extLst>
                        <a:ext uri="{9D8B030D-6E8A-4147-A177-3AD203B41FA5}">
                          <a16:colId xmlns:a16="http://schemas.microsoft.com/office/drawing/2014/main" val="1395294219"/>
                        </a:ext>
                      </a:extLst>
                    </a:gridCol>
                  </a:tblGrid>
                  <a:tr h="582562">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3571526892"/>
                      </a:ext>
                    </a:extLst>
                  </a:tr>
                  <a:tr h="582562">
                    <a:tc>
                      <a:txBody>
                        <a:bodyPr/>
                        <a:lstStyle/>
                        <a:p>
                          <a:pPr algn="ctr"/>
                          <a:r>
                            <a:rPr kumimoji="1" lang="ja-JP" altLang="en-US" sz="3200" dirty="0" smtClean="0">
                              <a:solidFill>
                                <a:srgbClr val="FF0000"/>
                              </a:solidFill>
                            </a:rPr>
                            <a:t>パターン１</a:t>
                          </a:r>
                          <a:endParaRPr kumimoji="1" lang="ja-JP" altLang="en-US" sz="3200" dirty="0">
                            <a:solidFill>
                              <a:srgbClr val="FF0000"/>
                            </a:solidFill>
                          </a:endParaRPr>
                        </a:p>
                      </a:txBody>
                      <a:tcPr>
                        <a:solidFill>
                          <a:schemeClr val="bg1"/>
                        </a:solidFill>
                      </a:tcPr>
                    </a:tc>
                    <a:tc>
                      <a:txBody>
                        <a:bodyPr/>
                        <a:lstStyle/>
                        <a:p>
                          <a:endParaRPr lang="ja-JP"/>
                        </a:p>
                      </a:txBody>
                      <a:tcPr>
                        <a:blipFill>
                          <a:blip r:embed="rId3"/>
                          <a:stretch>
                            <a:fillRect l="-100535" t="-105208" r="-200535" b="-253125"/>
                          </a:stretch>
                        </a:blipFill>
                      </a:tcPr>
                    </a:tc>
                    <a:tc>
                      <a:txBody>
                        <a:bodyPr/>
                        <a:lstStyle/>
                        <a:p>
                          <a:endParaRPr lang="ja-JP"/>
                        </a:p>
                      </a:txBody>
                      <a:tcPr>
                        <a:blipFill>
                          <a:blip r:embed="rId3"/>
                          <a:stretch>
                            <a:fillRect l="-200535" t="-105208" r="-100535" b="-253125"/>
                          </a:stretch>
                        </a:blipFill>
                      </a:tcPr>
                    </a:tc>
                    <a:tc>
                      <a:txBody>
                        <a:bodyPr/>
                        <a:lstStyle/>
                        <a:p>
                          <a:endParaRPr lang="ja-JP"/>
                        </a:p>
                      </a:txBody>
                      <a:tcPr>
                        <a:blipFill>
                          <a:blip r:embed="rId3"/>
                          <a:stretch>
                            <a:fillRect l="-300535" t="-105208" r="-535" b="-253125"/>
                          </a:stretch>
                        </a:blipFill>
                      </a:tcPr>
                    </a:tc>
                    <a:extLst>
                      <a:ext uri="{0D108BD9-81ED-4DB2-BD59-A6C34878D82A}">
                        <a16:rowId xmlns:a16="http://schemas.microsoft.com/office/drawing/2014/main" val="3768622849"/>
                      </a:ext>
                    </a:extLst>
                  </a:tr>
                  <a:tr h="701040">
                    <a:tc>
                      <a:txBody>
                        <a:bodyPr/>
                        <a:lstStyle/>
                        <a:p>
                          <a:pPr algn="ctr"/>
                          <a:r>
                            <a:rPr kumimoji="1" lang="ja-JP" altLang="en-US" sz="3200" dirty="0" smtClean="0">
                              <a:solidFill>
                                <a:srgbClr val="00D600"/>
                              </a:solidFill>
                            </a:rPr>
                            <a:t>パターン２</a:t>
                          </a:r>
                          <a:endParaRPr kumimoji="1" lang="ja-JP" altLang="en-US" sz="3200" dirty="0">
                            <a:solidFill>
                              <a:srgbClr val="00D600"/>
                            </a:solidFill>
                          </a:endParaRPr>
                        </a:p>
                      </a:txBody>
                      <a:tcPr>
                        <a:solidFill>
                          <a:schemeClr val="bg1"/>
                        </a:solidFill>
                      </a:tcPr>
                    </a:tc>
                    <a:tc>
                      <a:txBody>
                        <a:bodyPr/>
                        <a:lstStyle/>
                        <a:p>
                          <a:endParaRPr lang="ja-JP"/>
                        </a:p>
                      </a:txBody>
                      <a:tcPr>
                        <a:blipFill>
                          <a:blip r:embed="rId3"/>
                          <a:stretch>
                            <a:fillRect l="-100535" t="-171304" r="-200535" b="-111304"/>
                          </a:stretch>
                        </a:blipFill>
                      </a:tcPr>
                    </a:tc>
                    <a:tc>
                      <a:txBody>
                        <a:bodyPr/>
                        <a:lstStyle/>
                        <a:p>
                          <a:endParaRPr lang="ja-JP"/>
                        </a:p>
                      </a:txBody>
                      <a:tcPr>
                        <a:blipFill>
                          <a:blip r:embed="rId3"/>
                          <a:stretch>
                            <a:fillRect l="-200535" t="-171304" r="-100535" b="-111304"/>
                          </a:stretch>
                        </a:blipFill>
                      </a:tcPr>
                    </a:tc>
                    <a:tc>
                      <a:txBody>
                        <a:bodyPr/>
                        <a:lstStyle/>
                        <a:p>
                          <a:endParaRPr lang="ja-JP"/>
                        </a:p>
                      </a:txBody>
                      <a:tcPr>
                        <a:blipFill>
                          <a:blip r:embed="rId3"/>
                          <a:stretch>
                            <a:fillRect l="-300535" t="-171304" r="-535" b="-111304"/>
                          </a:stretch>
                        </a:blipFill>
                      </a:tcPr>
                    </a:tc>
                    <a:extLst>
                      <a:ext uri="{0D108BD9-81ED-4DB2-BD59-A6C34878D82A}">
                        <a16:rowId xmlns:a16="http://schemas.microsoft.com/office/drawing/2014/main" val="2179427282"/>
                      </a:ext>
                    </a:extLst>
                  </a:tr>
                  <a:tr h="701040">
                    <a:tc>
                      <a:txBody>
                        <a:bodyPr/>
                        <a:lstStyle/>
                        <a:p>
                          <a:pPr algn="ctr"/>
                          <a:r>
                            <a:rPr kumimoji="1" lang="ja-JP" altLang="en-US" sz="3200" dirty="0" smtClean="0">
                              <a:solidFill>
                                <a:srgbClr val="0000FF"/>
                              </a:solidFill>
                            </a:rPr>
                            <a:t>パターン３</a:t>
                          </a:r>
                          <a:endParaRPr kumimoji="1" lang="ja-JP" altLang="en-US" sz="3200" dirty="0">
                            <a:solidFill>
                              <a:srgbClr val="0000FF"/>
                            </a:solidFill>
                          </a:endParaRPr>
                        </a:p>
                      </a:txBody>
                      <a:tcPr>
                        <a:solidFill>
                          <a:schemeClr val="bg1"/>
                        </a:solidFill>
                      </a:tcPr>
                    </a:tc>
                    <a:tc>
                      <a:txBody>
                        <a:bodyPr/>
                        <a:lstStyle/>
                        <a:p>
                          <a:endParaRPr lang="ja-JP"/>
                        </a:p>
                      </a:txBody>
                      <a:tcPr>
                        <a:blipFill>
                          <a:blip r:embed="rId3"/>
                          <a:stretch>
                            <a:fillRect l="-100535" t="-271304" r="-200535" b="-11304"/>
                          </a:stretch>
                        </a:blipFill>
                      </a:tcPr>
                    </a:tc>
                    <a:tc>
                      <a:txBody>
                        <a:bodyPr/>
                        <a:lstStyle/>
                        <a:p>
                          <a:endParaRPr lang="ja-JP"/>
                        </a:p>
                      </a:txBody>
                      <a:tcPr>
                        <a:blipFill>
                          <a:blip r:embed="rId3"/>
                          <a:stretch>
                            <a:fillRect l="-200535" t="-271304" r="-100535" b="-11304"/>
                          </a:stretch>
                        </a:blipFill>
                      </a:tcPr>
                    </a:tc>
                    <a:tc>
                      <a:txBody>
                        <a:bodyPr/>
                        <a:lstStyle/>
                        <a:p>
                          <a:endParaRPr lang="ja-JP"/>
                        </a:p>
                      </a:txBody>
                      <a:tcPr>
                        <a:blipFill>
                          <a:blip r:embed="rId3"/>
                          <a:stretch>
                            <a:fillRect l="-300535" t="-271304" r="-535" b="-11304"/>
                          </a:stretch>
                        </a:blipFill>
                      </a:tcPr>
                    </a:tc>
                    <a:extLst>
                      <a:ext uri="{0D108BD9-81ED-4DB2-BD59-A6C34878D82A}">
                        <a16:rowId xmlns:a16="http://schemas.microsoft.com/office/drawing/2014/main" val="2749991456"/>
                      </a:ext>
                    </a:extLst>
                  </a:tr>
                </a:tbl>
              </a:graphicData>
            </a:graphic>
          </p:graphicFrame>
        </mc:Fallback>
      </mc:AlternateContent>
      <p:pic>
        <p:nvPicPr>
          <p:cNvPr id="8" name="コンテンツ プレースホルダー 7"/>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0" y="3954780"/>
            <a:ext cx="4577312" cy="2903221"/>
          </a:xfrm>
        </p:spPr>
      </p:pic>
      <p:pic>
        <p:nvPicPr>
          <p:cNvPr id="4" name="図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1928" y="4047067"/>
            <a:ext cx="4545527" cy="2810934"/>
          </a:xfrm>
          <a:prstGeom prst="rect">
            <a:avLst/>
          </a:prstGeom>
        </p:spPr>
      </p:pic>
    </p:spTree>
    <p:extLst>
      <p:ext uri="{BB962C8B-B14F-4D97-AF65-F5344CB8AC3E}">
        <p14:creationId xmlns:p14="http://schemas.microsoft.com/office/powerpoint/2010/main" val="42265437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目標値変更実験（オブザーバ極比較）</a:t>
            </a:r>
            <a:endParaRPr kumimoji="1" lang="ja-JP" altLang="en-US" dirty="0"/>
          </a:p>
        </p:txBody>
      </p:sp>
      <mc:AlternateContent xmlns:mc="http://schemas.openxmlformats.org/markup-compatibility/2006" xmlns:a14="http://schemas.microsoft.com/office/drawing/2010/main">
        <mc:Choice Requires="a14">
          <p:graphicFrame>
            <p:nvGraphicFramePr>
              <p:cNvPr id="6" name="表 5"/>
              <p:cNvGraphicFramePr>
                <a:graphicFrameLocks noGrp="1"/>
              </p:cNvGraphicFramePr>
              <p:nvPr>
                <p:extLst/>
              </p:nvPr>
            </p:nvGraphicFramePr>
            <p:xfrm>
              <a:off x="0" y="1325563"/>
              <a:ext cx="9117456" cy="186520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3562896625"/>
                        </a:ext>
                      </a:extLst>
                    </a:gridCol>
                    <a:gridCol w="2279364">
                      <a:extLst>
                        <a:ext uri="{9D8B030D-6E8A-4147-A177-3AD203B41FA5}">
                          <a16:colId xmlns:a16="http://schemas.microsoft.com/office/drawing/2014/main" val="203257001"/>
                        </a:ext>
                      </a:extLst>
                    </a:gridCol>
                    <a:gridCol w="2279364">
                      <a:extLst>
                        <a:ext uri="{9D8B030D-6E8A-4147-A177-3AD203B41FA5}">
                          <a16:colId xmlns:a16="http://schemas.microsoft.com/office/drawing/2014/main" val="2265714264"/>
                        </a:ext>
                      </a:extLst>
                    </a:gridCol>
                    <a:gridCol w="2279364">
                      <a:extLst>
                        <a:ext uri="{9D8B030D-6E8A-4147-A177-3AD203B41FA5}">
                          <a16:colId xmlns:a16="http://schemas.microsoft.com/office/drawing/2014/main" val="1088192244"/>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1404299060"/>
                      </a:ext>
                    </a:extLst>
                  </a:tr>
                  <a:tr h="582083">
                    <a:tc>
                      <a:txBody>
                        <a:bodyPr/>
                        <a:lstStyle/>
                        <a:p>
                          <a:pPr algn="ctr"/>
                          <a:r>
                            <a:rPr kumimoji="1" lang="ja-JP" altLang="en-US" sz="3200" dirty="0" smtClean="0">
                              <a:solidFill>
                                <a:srgbClr val="FF0000"/>
                              </a:solidFill>
                            </a:rPr>
                            <a:t>パターン１</a:t>
                          </a:r>
                          <a:endParaRPr kumimoji="1" lang="ja-JP" altLang="en-US" sz="32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𝑑𝑖𝑎𝑔</m:t>
                                </m:r>
                                <m:r>
                                  <a:rPr kumimoji="1" lang="en-US" altLang="ja-JP" sz="2000" i="1" dirty="0" smtClean="0">
                                    <a:solidFill>
                                      <a:srgbClr val="FF0000"/>
                                    </a:solidFill>
                                    <a:latin typeface="Cambria Math" panose="02040503050406030204" pitchFamily="18" charset="0"/>
                                  </a:rPr>
                                  <m:t>(1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5,1,1)</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m:t>
                                </m:r>
                                <m:r>
                                  <a:rPr kumimoji="1" lang="en-US" altLang="ja-JP" sz="2000" b="1" i="1" dirty="0" smtClean="0">
                                    <a:solidFill>
                                      <a:srgbClr val="FF0000"/>
                                    </a:solidFill>
                                    <a:latin typeface="Cambria Math" panose="02040503050406030204" pitchFamily="18" charset="0"/>
                                  </a:rPr>
                                  <m:t>𝟑𝟎</m:t>
                                </m:r>
                                <m:r>
                                  <a:rPr kumimoji="1" lang="en-US" altLang="ja-JP" sz="2000" i="1" dirty="0" smtClean="0">
                                    <a:solidFill>
                                      <a:srgbClr val="FF0000"/>
                                    </a:solidFill>
                                    <a:latin typeface="Cambria Math" panose="02040503050406030204" pitchFamily="18" charset="0"/>
                                  </a:rPr>
                                  <m:t>,0),(−</m:t>
                                </m:r>
                                <m:r>
                                  <a:rPr kumimoji="1" lang="en-US" altLang="ja-JP" sz="2000" b="1" i="1" dirty="0" smtClean="0">
                                    <a:solidFill>
                                      <a:srgbClr val="FF0000"/>
                                    </a:solidFill>
                                    <a:latin typeface="Cambria Math" panose="02040503050406030204" pitchFamily="18" charset="0"/>
                                  </a:rPr>
                                  <m:t>𝟑𝟎</m:t>
                                </m:r>
                                <m:r>
                                  <a:rPr kumimoji="1" lang="en-US" altLang="ja-JP" sz="2000" i="1" dirty="0" smtClean="0">
                                    <a:solidFill>
                                      <a:srgbClr val="FF0000"/>
                                    </a:solidFill>
                                    <a:latin typeface="Cambria Math" panose="02040503050406030204" pitchFamily="18" charset="0"/>
                                  </a:rPr>
                                  <m:t>,0))’</m:t>
                                </m:r>
                              </m:oMath>
                            </m:oMathPara>
                          </a14:m>
                          <a:endParaRPr kumimoji="1" lang="ja-JP" altLang="en-US" sz="24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400" i="1" dirty="0" smtClean="0">
                                    <a:solidFill>
                                      <a:srgbClr val="FF0000"/>
                                    </a:solidFill>
                                    <a:latin typeface="Cambria Math" panose="02040503050406030204" pitchFamily="18" charset="0"/>
                                  </a:rPr>
                                  <m:t>0.005</m:t>
                                </m:r>
                              </m:oMath>
                            </m:oMathPara>
                          </a14:m>
                          <a:endParaRPr kumimoji="1" lang="ja-JP" altLang="en-US" sz="2400" dirty="0">
                            <a:solidFill>
                              <a:srgbClr val="FF0000"/>
                            </a:solidFill>
                          </a:endParaRPr>
                        </a:p>
                      </a:txBody>
                      <a:tcPr>
                        <a:solidFill>
                          <a:schemeClr val="bg1"/>
                        </a:solidFill>
                      </a:tcPr>
                    </a:tc>
                    <a:extLst>
                      <a:ext uri="{0D108BD9-81ED-4DB2-BD59-A6C34878D82A}">
                        <a16:rowId xmlns:a16="http://schemas.microsoft.com/office/drawing/2014/main" val="3670691150"/>
                      </a:ext>
                    </a:extLst>
                  </a:tr>
                  <a:tr h="582083">
                    <a:tc>
                      <a:txBody>
                        <a:bodyPr/>
                        <a:lstStyle/>
                        <a:p>
                          <a:pPr algn="ctr"/>
                          <a:r>
                            <a:rPr kumimoji="1" lang="ja-JP" altLang="en-US" sz="3200" dirty="0" smtClean="0">
                              <a:solidFill>
                                <a:srgbClr val="00D600"/>
                              </a:solidFill>
                            </a:rPr>
                            <a:t>パターン２</a:t>
                          </a:r>
                          <a:endParaRPr kumimoji="1" lang="ja-JP" altLang="en-US" sz="3200"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D600"/>
                                    </a:solidFill>
                                    <a:latin typeface="Cambria Math" panose="02040503050406030204" pitchFamily="18" charset="0"/>
                                  </a:rPr>
                                  <m:t>𝑑𝑖𝑎𝑔</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b="0" i="1" dirty="0" smtClean="0">
                                    <a:solidFill>
                                      <a:srgbClr val="00D600"/>
                                    </a:solidFill>
                                    <a:latin typeface="Cambria Math" panose="02040503050406030204" pitchFamily="18" charset="0"/>
                                  </a:rPr>
                                  <m:t>5</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i="1" dirty="0" smtClean="0">
                                    <a:solidFill>
                                      <a:srgbClr val="00D600"/>
                                    </a:solidFill>
                                    <a:latin typeface="Cambria Math" panose="02040503050406030204" pitchFamily="18" charset="0"/>
                                  </a:rPr>
                                  <m:t>5,1,1)</m:t>
                                </m:r>
                              </m:oMath>
                            </m:oMathPara>
                          </a14:m>
                          <a:endParaRPr kumimoji="1" lang="ja-JP" altLang="en-US" sz="2000" dirty="0" smtClean="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D600"/>
                                    </a:solidFill>
                                    <a:latin typeface="Cambria Math" panose="02040503050406030204" pitchFamily="18" charset="0"/>
                                  </a:rPr>
                                  <m:t>((−</m:t>
                                </m:r>
                                <m:r>
                                  <a:rPr kumimoji="1" lang="en-US" altLang="ja-JP" sz="2000" b="1" i="1" dirty="0" smtClean="0">
                                    <a:solidFill>
                                      <a:srgbClr val="00D600"/>
                                    </a:solidFill>
                                    <a:latin typeface="Cambria Math" panose="02040503050406030204" pitchFamily="18" charset="0"/>
                                  </a:rPr>
                                  <m:t>𝟔𝟎</m:t>
                                </m:r>
                                <m:r>
                                  <a:rPr kumimoji="1" lang="en-US" altLang="ja-JP" sz="2000" i="1" dirty="0" smtClean="0">
                                    <a:solidFill>
                                      <a:srgbClr val="00D600"/>
                                    </a:solidFill>
                                    <a:latin typeface="Cambria Math" panose="02040503050406030204" pitchFamily="18" charset="0"/>
                                  </a:rPr>
                                  <m:t>,0),(−</m:t>
                                </m:r>
                                <m:r>
                                  <a:rPr kumimoji="1" lang="en-US" altLang="ja-JP" sz="2000" b="1" i="1" dirty="0" smtClean="0">
                                    <a:solidFill>
                                      <a:srgbClr val="00D600"/>
                                    </a:solidFill>
                                    <a:latin typeface="Cambria Math" panose="02040503050406030204" pitchFamily="18" charset="0"/>
                                  </a:rPr>
                                  <m:t>𝟔𝟎</m:t>
                                </m:r>
                                <m:r>
                                  <a:rPr kumimoji="1" lang="en-US" altLang="ja-JP" sz="2000" i="1" dirty="0" smtClean="0">
                                    <a:solidFill>
                                      <a:srgbClr val="00D600"/>
                                    </a:solidFill>
                                    <a:latin typeface="Cambria Math" panose="02040503050406030204" pitchFamily="18" charset="0"/>
                                  </a:rPr>
                                  <m:t>,0))’</m:t>
                                </m:r>
                              </m:oMath>
                            </m:oMathPara>
                          </a14:m>
                          <a:endParaRPr kumimoji="1" lang="ja-JP" altLang="en-US" sz="2000" dirty="0" smtClean="0">
                            <a:solidFill>
                              <a:srgbClr val="00D600"/>
                            </a:solidFill>
                          </a:endParaRPr>
                        </a:p>
                        <a:p>
                          <a:endParaRPr kumimoji="1" lang="ja-JP" altLang="en-US" sz="2000"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i="1" dirty="0" smtClean="0">
                                    <a:solidFill>
                                      <a:srgbClr val="00D600"/>
                                    </a:solidFill>
                                    <a:latin typeface="Cambria Math" panose="02040503050406030204" pitchFamily="18" charset="0"/>
                                  </a:rPr>
                                  <m:t>0.005</m:t>
                                </m:r>
                              </m:oMath>
                            </m:oMathPara>
                          </a14:m>
                          <a:endParaRPr kumimoji="1" lang="ja-JP" altLang="en-US" sz="2400" dirty="0" smtClean="0">
                            <a:solidFill>
                              <a:srgbClr val="00D600"/>
                            </a:solidFill>
                          </a:endParaRPr>
                        </a:p>
                      </a:txBody>
                      <a:tcPr>
                        <a:solidFill>
                          <a:schemeClr val="bg1"/>
                        </a:solidFill>
                      </a:tcPr>
                    </a:tc>
                    <a:extLst>
                      <a:ext uri="{0D108BD9-81ED-4DB2-BD59-A6C34878D82A}">
                        <a16:rowId xmlns:a16="http://schemas.microsoft.com/office/drawing/2014/main" val="1252062240"/>
                      </a:ext>
                    </a:extLst>
                  </a:tr>
                </a:tbl>
              </a:graphicData>
            </a:graphic>
          </p:graphicFrame>
        </mc:Choice>
        <mc:Fallback xmlns="">
          <p:graphicFrame>
            <p:nvGraphicFramePr>
              <p:cNvPr id="6" name="表 5"/>
              <p:cNvGraphicFramePr>
                <a:graphicFrameLocks noGrp="1"/>
              </p:cNvGraphicFramePr>
              <p:nvPr>
                <p:extLst>
                  <p:ext uri="{D42A27DB-BD31-4B8C-83A1-F6EECF244321}">
                    <p14:modId xmlns:p14="http://schemas.microsoft.com/office/powerpoint/2010/main" val="1931276674"/>
                  </p:ext>
                </p:extLst>
              </p:nvPr>
            </p:nvGraphicFramePr>
            <p:xfrm>
              <a:off x="0" y="1325563"/>
              <a:ext cx="9117456" cy="186520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3562896625"/>
                        </a:ext>
                      </a:extLst>
                    </a:gridCol>
                    <a:gridCol w="2279364">
                      <a:extLst>
                        <a:ext uri="{9D8B030D-6E8A-4147-A177-3AD203B41FA5}">
                          <a16:colId xmlns:a16="http://schemas.microsoft.com/office/drawing/2014/main" val="203257001"/>
                        </a:ext>
                      </a:extLst>
                    </a:gridCol>
                    <a:gridCol w="2279364">
                      <a:extLst>
                        <a:ext uri="{9D8B030D-6E8A-4147-A177-3AD203B41FA5}">
                          <a16:colId xmlns:a16="http://schemas.microsoft.com/office/drawing/2014/main" val="2265714264"/>
                        </a:ext>
                      </a:extLst>
                    </a:gridCol>
                    <a:gridCol w="2279364">
                      <a:extLst>
                        <a:ext uri="{9D8B030D-6E8A-4147-A177-3AD203B41FA5}">
                          <a16:colId xmlns:a16="http://schemas.microsoft.com/office/drawing/2014/main" val="1088192244"/>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1404299060"/>
                      </a:ext>
                    </a:extLst>
                  </a:tr>
                  <a:tr h="582083">
                    <a:tc>
                      <a:txBody>
                        <a:bodyPr/>
                        <a:lstStyle/>
                        <a:p>
                          <a:pPr algn="ctr"/>
                          <a:r>
                            <a:rPr kumimoji="1" lang="ja-JP" altLang="en-US" sz="3200" dirty="0" smtClean="0">
                              <a:solidFill>
                                <a:srgbClr val="FF0000"/>
                              </a:solidFill>
                            </a:rPr>
                            <a:t>パターン１</a:t>
                          </a:r>
                          <a:endParaRPr kumimoji="1" lang="ja-JP" altLang="en-US" sz="3200" dirty="0">
                            <a:solidFill>
                              <a:srgbClr val="FF0000"/>
                            </a:solidFill>
                          </a:endParaRPr>
                        </a:p>
                      </a:txBody>
                      <a:tcPr>
                        <a:solidFill>
                          <a:schemeClr val="bg1"/>
                        </a:solidFill>
                      </a:tcPr>
                    </a:tc>
                    <a:tc>
                      <a:txBody>
                        <a:bodyPr/>
                        <a:lstStyle/>
                        <a:p>
                          <a:endParaRPr lang="ja-JP"/>
                        </a:p>
                      </a:txBody>
                      <a:tcPr>
                        <a:blipFill>
                          <a:blip r:embed="rId3"/>
                          <a:stretch>
                            <a:fillRect l="-100535" t="-105208" r="-200535" b="-132292"/>
                          </a:stretch>
                        </a:blipFill>
                      </a:tcPr>
                    </a:tc>
                    <a:tc>
                      <a:txBody>
                        <a:bodyPr/>
                        <a:lstStyle/>
                        <a:p>
                          <a:endParaRPr lang="ja-JP"/>
                        </a:p>
                      </a:txBody>
                      <a:tcPr>
                        <a:blipFill>
                          <a:blip r:embed="rId3"/>
                          <a:stretch>
                            <a:fillRect l="-200535" t="-105208" r="-100535" b="-132292"/>
                          </a:stretch>
                        </a:blipFill>
                      </a:tcPr>
                    </a:tc>
                    <a:tc>
                      <a:txBody>
                        <a:bodyPr/>
                        <a:lstStyle/>
                        <a:p>
                          <a:endParaRPr lang="ja-JP"/>
                        </a:p>
                      </a:txBody>
                      <a:tcPr>
                        <a:blipFill>
                          <a:blip r:embed="rId3"/>
                          <a:stretch>
                            <a:fillRect l="-300535" t="-105208" r="-535" b="-132292"/>
                          </a:stretch>
                        </a:blipFill>
                      </a:tcPr>
                    </a:tc>
                    <a:extLst>
                      <a:ext uri="{0D108BD9-81ED-4DB2-BD59-A6C34878D82A}">
                        <a16:rowId xmlns:a16="http://schemas.microsoft.com/office/drawing/2014/main" val="3670691150"/>
                      </a:ext>
                    </a:extLst>
                  </a:tr>
                  <a:tr h="701040">
                    <a:tc>
                      <a:txBody>
                        <a:bodyPr/>
                        <a:lstStyle/>
                        <a:p>
                          <a:pPr algn="ctr"/>
                          <a:r>
                            <a:rPr kumimoji="1" lang="ja-JP" altLang="en-US" sz="3200" dirty="0" smtClean="0">
                              <a:solidFill>
                                <a:srgbClr val="00D600"/>
                              </a:solidFill>
                            </a:rPr>
                            <a:t>パターン２</a:t>
                          </a:r>
                          <a:endParaRPr kumimoji="1" lang="ja-JP" altLang="en-US" sz="3200" dirty="0">
                            <a:solidFill>
                              <a:srgbClr val="00D600"/>
                            </a:solidFill>
                          </a:endParaRPr>
                        </a:p>
                      </a:txBody>
                      <a:tcPr>
                        <a:solidFill>
                          <a:schemeClr val="bg1"/>
                        </a:solidFill>
                      </a:tcPr>
                    </a:tc>
                    <a:tc>
                      <a:txBody>
                        <a:bodyPr/>
                        <a:lstStyle/>
                        <a:p>
                          <a:endParaRPr lang="ja-JP"/>
                        </a:p>
                      </a:txBody>
                      <a:tcPr>
                        <a:blipFill>
                          <a:blip r:embed="rId3"/>
                          <a:stretch>
                            <a:fillRect l="-100535" t="-171304" r="-200535" b="-10435"/>
                          </a:stretch>
                        </a:blipFill>
                      </a:tcPr>
                    </a:tc>
                    <a:tc>
                      <a:txBody>
                        <a:bodyPr/>
                        <a:lstStyle/>
                        <a:p>
                          <a:endParaRPr lang="ja-JP"/>
                        </a:p>
                      </a:txBody>
                      <a:tcPr>
                        <a:blipFill>
                          <a:blip r:embed="rId3"/>
                          <a:stretch>
                            <a:fillRect l="-200535" t="-171304" r="-100535" b="-10435"/>
                          </a:stretch>
                        </a:blipFill>
                      </a:tcPr>
                    </a:tc>
                    <a:tc>
                      <a:txBody>
                        <a:bodyPr/>
                        <a:lstStyle/>
                        <a:p>
                          <a:endParaRPr lang="ja-JP"/>
                        </a:p>
                      </a:txBody>
                      <a:tcPr>
                        <a:blipFill>
                          <a:blip r:embed="rId3"/>
                          <a:stretch>
                            <a:fillRect l="-300535" t="-171304" r="-535" b="-10435"/>
                          </a:stretch>
                        </a:blipFill>
                      </a:tcPr>
                    </a:tc>
                    <a:extLst>
                      <a:ext uri="{0D108BD9-81ED-4DB2-BD59-A6C34878D82A}">
                        <a16:rowId xmlns:a16="http://schemas.microsoft.com/office/drawing/2014/main" val="1252062240"/>
                      </a:ext>
                    </a:extLst>
                  </a:tr>
                </a:tbl>
              </a:graphicData>
            </a:graphic>
          </p:graphicFrame>
        </mc:Fallback>
      </mc:AlternateContent>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886201"/>
            <a:ext cx="4571999" cy="3035221"/>
          </a:xfrm>
          <a:prstGeom prst="rect">
            <a:avLst/>
          </a:prstGeom>
        </p:spPr>
      </p:pic>
      <p:pic>
        <p:nvPicPr>
          <p:cNvPr id="4" name="図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0" y="3886201"/>
            <a:ext cx="4572000" cy="2971800"/>
          </a:xfrm>
          <a:prstGeom prst="rect">
            <a:avLst/>
          </a:prstGeom>
        </p:spPr>
      </p:pic>
    </p:spTree>
    <p:extLst>
      <p:ext uri="{BB962C8B-B14F-4D97-AF65-F5344CB8AC3E}">
        <p14:creationId xmlns:p14="http://schemas.microsoft.com/office/powerpoint/2010/main" val="2697998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smtClean="0">
                <a:latin typeface="ＭＳ Ｐゴシック" panose="020B0600070205080204" pitchFamily="50" charset="-128"/>
                <a:ea typeface="ＭＳ Ｐゴシック" panose="020B0600070205080204" pitchFamily="50" charset="-128"/>
              </a:rPr>
              <a:t>倒立振子のパラメータの同定</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コンテンツ プレースホルダー 9"/>
          <p:cNvSpPr>
            <a:spLocks noGrp="1"/>
          </p:cNvSpPr>
          <p:nvPr>
            <p:ph idx="1"/>
          </p:nvPr>
        </p:nvSpPr>
        <p:spPr/>
        <p:txBody>
          <a:bodyPr/>
          <a:lstStyle/>
          <a:p>
            <a:r>
              <a:rPr lang="ja-JP" altLang="en-US" dirty="0" smtClean="0"/>
              <a:t>倒立</a:t>
            </a:r>
            <a:r>
              <a:rPr lang="ja-JP" altLang="en-US" dirty="0"/>
              <a:t>振子系のモデルに含まれる物理パラメータを</a:t>
            </a:r>
            <a:r>
              <a:rPr lang="ja-JP" altLang="en-US" dirty="0" smtClean="0"/>
              <a:t>実験を</a:t>
            </a:r>
            <a:r>
              <a:rPr lang="ja-JP" altLang="en-US" dirty="0"/>
              <a:t>通して同定する</a:t>
            </a:r>
            <a:endParaRPr lang="en-US" altLang="ja-JP" dirty="0"/>
          </a:p>
          <a:p>
            <a:r>
              <a:rPr lang="ja-JP" altLang="en-US" dirty="0" smtClean="0"/>
              <a:t>同定</a:t>
            </a:r>
            <a:r>
              <a:rPr lang="ja-JP" altLang="en-US" dirty="0"/>
              <a:t>するパラメータは以下の通り</a:t>
            </a:r>
            <a:endParaRPr lang="en-US" altLang="ja-JP" dirty="0"/>
          </a:p>
          <a:p>
            <a:endParaRPr kumimoji="1" lang="ja-JP" altLang="en-US" dirty="0"/>
          </a:p>
        </p:txBody>
      </p:sp>
      <mc:AlternateContent xmlns:mc="http://schemas.openxmlformats.org/markup-compatibility/2006" xmlns:a14="http://schemas.microsoft.com/office/drawing/2010/main">
        <mc:Choice Requires="a14">
          <p:graphicFrame>
            <p:nvGraphicFramePr>
              <p:cNvPr id="8" name="表 7"/>
              <p:cNvGraphicFramePr>
                <a:graphicFrameLocks noGrp="1"/>
              </p:cNvGraphicFramePr>
              <p:nvPr>
                <p:extLst>
                  <p:ext uri="{D42A27DB-BD31-4B8C-83A1-F6EECF244321}">
                    <p14:modId xmlns:p14="http://schemas.microsoft.com/office/powerpoint/2010/main" val="88718355"/>
                  </p:ext>
                </p:extLst>
              </p:nvPr>
            </p:nvGraphicFramePr>
            <p:xfrm>
              <a:off x="-3" y="2915634"/>
              <a:ext cx="9144002" cy="3942365"/>
            </p:xfrm>
            <a:graphic>
              <a:graphicData uri="http://schemas.openxmlformats.org/drawingml/2006/table">
                <a:tbl>
                  <a:tblPr firstRow="1" bandRow="1">
                    <a:tableStyleId>{D7AC3CCA-C797-4891-BE02-D94E43425B78}</a:tableStyleId>
                  </a:tblPr>
                  <a:tblGrid>
                    <a:gridCol w="4572001">
                      <a:extLst>
                        <a:ext uri="{9D8B030D-6E8A-4147-A177-3AD203B41FA5}">
                          <a16:colId xmlns:a16="http://schemas.microsoft.com/office/drawing/2014/main" val="2807294428"/>
                        </a:ext>
                      </a:extLst>
                    </a:gridCol>
                    <a:gridCol w="4572001">
                      <a:extLst>
                        <a:ext uri="{9D8B030D-6E8A-4147-A177-3AD203B41FA5}">
                          <a16:colId xmlns:a16="http://schemas.microsoft.com/office/drawing/2014/main" val="2016220413"/>
                        </a:ext>
                      </a:extLst>
                    </a:gridCol>
                  </a:tblGrid>
                  <a:tr h="364483">
                    <a:tc>
                      <a:txBody>
                        <a:bodyPr/>
                        <a:lstStyle/>
                        <a:p>
                          <a:r>
                            <a:rPr kumimoji="1" lang="ja-JP" altLang="en-US" sz="2000" dirty="0" smtClean="0"/>
                            <a:t>パラメータ</a:t>
                          </a:r>
                          <a:endParaRPr kumimoji="1" lang="ja-JP" altLang="en-US" sz="2000" dirty="0"/>
                        </a:p>
                      </a:txBody>
                      <a:tcPr marL="51435" marR="51435" marT="25718" marB="25718"/>
                    </a:tc>
                    <a:tc>
                      <a:txBody>
                        <a:bodyPr/>
                        <a:lstStyle/>
                        <a:p>
                          <a:r>
                            <a:rPr kumimoji="1" lang="ja-JP" altLang="en-US" sz="2000" dirty="0" smtClean="0"/>
                            <a:t>詳細</a:t>
                          </a:r>
                          <a:endParaRPr kumimoji="1" lang="ja-JP" altLang="en-US" sz="2000" dirty="0"/>
                        </a:p>
                      </a:txBody>
                      <a:tcPr marL="51435" marR="51435" marT="25718" marB="25718"/>
                    </a:tc>
                    <a:extLst>
                      <a:ext uri="{0D108BD9-81ED-4DB2-BD59-A6C34878D82A}">
                        <a16:rowId xmlns:a16="http://schemas.microsoft.com/office/drawing/2014/main" val="2407631616"/>
                      </a:ext>
                    </a:extLst>
                  </a:tr>
                  <a:tr h="364483">
                    <a:tc>
                      <a:txBody>
                        <a:bodyPr/>
                        <a:lstStyle/>
                        <a:p>
                          <a14:m>
                            <m:oMath xmlns:m="http://schemas.openxmlformats.org/officeDocument/2006/math">
                              <m:r>
                                <a:rPr kumimoji="1" lang="en-US" altLang="ja-JP" sz="2000" dirty="0" smtClean="0">
                                  <a:latin typeface="Cambria Math" panose="02040503050406030204" pitchFamily="18" charset="0"/>
                                </a:rPr>
                                <m:t>𝑚</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kg</m:t>
                              </m:r>
                            </m:oMath>
                          </a14:m>
                          <a:r>
                            <a:rPr kumimoji="1" lang="en-US" altLang="ja-JP" sz="2000" dirty="0" smtClean="0"/>
                            <a:t>]</a:t>
                          </a:r>
                          <a:endParaRPr kumimoji="1" lang="ja-JP" altLang="en-US" sz="2000" dirty="0"/>
                        </a:p>
                      </a:txBody>
                      <a:tcPr marL="51435" marR="51435" marT="25718" marB="25718">
                        <a:solidFill>
                          <a:schemeClr val="bg1"/>
                        </a:solid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振子の質量</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1127931767"/>
                      </a:ext>
                    </a:extLst>
                  </a:tr>
                  <a:tr h="364483">
                    <a:tc>
                      <a:txBody>
                        <a:bodyPr/>
                        <a:lstStyle/>
                        <a:p>
                          <a14:m>
                            <m:oMath xmlns:m="http://schemas.openxmlformats.org/officeDocument/2006/math">
                              <m:r>
                                <a:rPr kumimoji="1" lang="en-US" altLang="ja-JP" sz="2000" dirty="0" smtClean="0">
                                  <a:latin typeface="Cambria Math" panose="02040503050406030204" pitchFamily="18" charset="0"/>
                                </a:rPr>
                                <m:t>𝑙</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m</m:t>
                              </m:r>
                            </m:oMath>
                          </a14:m>
                          <a:r>
                            <a:rPr kumimoji="1" lang="en-US" altLang="ja-JP" sz="2000" dirty="0" smtClean="0"/>
                            <a:t>]</a:t>
                          </a:r>
                          <a:endParaRPr kumimoji="1" lang="ja-JP" altLang="en-US" sz="2000" dirty="0"/>
                        </a:p>
                      </a:txBody>
                      <a:tcPr marL="51435" marR="51435" marT="25718" marB="25718">
                        <a:solidFill>
                          <a:schemeClr val="bg1"/>
                        </a:solid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回転軸・重心間距離</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1660236730"/>
                      </a:ext>
                    </a:extLst>
                  </a:tr>
                  <a:tr h="364483">
                    <a:tc>
                      <a:txBody>
                        <a:bodyPr/>
                        <a:lstStyle/>
                        <a:p>
                          <a14:m>
                            <m:oMath xmlns:m="http://schemas.openxmlformats.org/officeDocument/2006/math">
                              <m:r>
                                <a:rPr kumimoji="1" lang="en-US" altLang="ja-JP" sz="2000" dirty="0" smtClean="0">
                                  <a:latin typeface="Cambria Math" panose="02040503050406030204" pitchFamily="18" charset="0"/>
                                </a:rPr>
                                <m:t>𝑀</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kg</m:t>
                              </m:r>
                            </m:oMath>
                          </a14:m>
                          <a:r>
                            <a:rPr kumimoji="1" lang="en-US" altLang="ja-JP" sz="2000" dirty="0" smtClean="0"/>
                            <a:t>]</a:t>
                          </a:r>
                          <a:endParaRPr kumimoji="1" lang="ja-JP" altLang="en-US" sz="2000" dirty="0"/>
                        </a:p>
                      </a:txBody>
                      <a:tcPr marL="51435" marR="51435" marT="25718" marB="25718">
                        <a:solidFill>
                          <a:schemeClr val="bg1"/>
                        </a:solid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台車の質量</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4064144453"/>
                      </a:ext>
                    </a:extLst>
                  </a:tr>
                  <a:tr h="364483">
                    <a:tc>
                      <a:txBody>
                        <a:bodyPr/>
                        <a:lstStyle/>
                        <a:p>
                          <a14:m>
                            <m:oMath xmlns:m="http://schemas.openxmlformats.org/officeDocument/2006/math">
                              <m:r>
                                <a:rPr kumimoji="1" lang="en-US" altLang="ja-JP" sz="2000" dirty="0" smtClean="0">
                                  <a:latin typeface="Cambria Math" panose="02040503050406030204" pitchFamily="18" charset="0"/>
                                </a:rPr>
                                <m:t>𝑓</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kg</m:t>
                              </m:r>
                              <m:r>
                                <a:rPr kumimoji="1" lang="en-US" altLang="ja-JP" sz="2000" dirty="0" smtClean="0">
                                  <a:latin typeface="Cambria Math" panose="02040503050406030204" pitchFamily="18" charset="0"/>
                                </a:rPr>
                                <m:t>/</m:t>
                              </m:r>
                              <m:r>
                                <m:rPr>
                                  <m:sty m:val="p"/>
                                </m:rPr>
                                <a:rPr kumimoji="1" lang="en-US" altLang="ja-JP" sz="2000" dirty="0" smtClean="0">
                                  <a:latin typeface="Cambria Math" panose="02040503050406030204" pitchFamily="18" charset="0"/>
                                </a:rPr>
                                <m:t>s</m:t>
                              </m:r>
                            </m:oMath>
                          </a14:m>
                          <a:r>
                            <a:rPr kumimoji="1" lang="en-US" altLang="ja-JP" sz="2000" dirty="0" smtClean="0"/>
                            <a:t>]</a:t>
                          </a:r>
                          <a:endParaRPr kumimoji="1" lang="ja-JP" altLang="en-US" sz="2000" dirty="0"/>
                        </a:p>
                      </a:txBody>
                      <a:tcPr marL="51435" marR="51435" marT="25718" marB="25718">
                        <a:solidFill>
                          <a:schemeClr val="bg1"/>
                        </a:solid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台車の摩擦係数</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4041575621"/>
                      </a:ext>
                    </a:extLst>
                  </a:tr>
                  <a:tr h="364483">
                    <a:tc>
                      <a:txBody>
                        <a:bodyPr/>
                        <a:lstStyle/>
                        <a:p>
                          <a14:m>
                            <m:oMath xmlns:m="http://schemas.openxmlformats.org/officeDocument/2006/math">
                              <m:r>
                                <a:rPr kumimoji="1" lang="en-US" altLang="ja-JP" sz="2000" dirty="0" smtClean="0">
                                  <a:latin typeface="Cambria Math" panose="02040503050406030204" pitchFamily="18" charset="0"/>
                                </a:rPr>
                                <m:t>𝐽</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kg</m:t>
                              </m:r>
                              <m:sSup>
                                <m:sSupPr>
                                  <m:ctrlPr>
                                    <a:rPr kumimoji="1" lang="en-US" altLang="ja-JP" sz="2000" i="1" dirty="0" smtClean="0">
                                      <a:latin typeface="Cambria Math" panose="02040503050406030204" pitchFamily="18" charset="0"/>
                                    </a:rPr>
                                  </m:ctrlPr>
                                </m:sSupPr>
                                <m:e>
                                  <m:r>
                                    <m:rPr>
                                      <m:sty m:val="p"/>
                                    </m:rPr>
                                    <a:rPr kumimoji="1" lang="en-US" altLang="ja-JP" sz="2000" dirty="0" smtClean="0">
                                      <a:latin typeface="Cambria Math" panose="02040503050406030204" pitchFamily="18" charset="0"/>
                                    </a:rPr>
                                    <m:t>m</m:t>
                                  </m:r>
                                </m:e>
                                <m:sup>
                                  <m:r>
                                    <a:rPr kumimoji="1" lang="en-US" altLang="ja-JP" sz="2000" dirty="0" smtClean="0">
                                      <a:latin typeface="Cambria Math" panose="02040503050406030204" pitchFamily="18" charset="0"/>
                                    </a:rPr>
                                    <m:t>2</m:t>
                                  </m:r>
                                </m:sup>
                              </m:sSup>
                            </m:oMath>
                          </a14:m>
                          <a:r>
                            <a:rPr kumimoji="1" lang="en-US" altLang="ja-JP" sz="2000" dirty="0" smtClean="0"/>
                            <a:t>]</a:t>
                          </a:r>
                          <a:endParaRPr kumimoji="1" lang="ja-JP" altLang="en-US" sz="2000" dirty="0"/>
                        </a:p>
                      </a:txBody>
                      <a:tcPr marL="51435" marR="51435" marT="25718" marB="25718">
                        <a:solidFill>
                          <a:schemeClr val="bg1"/>
                        </a:solid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重心まわり慣性モーメント</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2372481972"/>
                      </a:ext>
                    </a:extLst>
                  </a:tr>
                  <a:tr h="364483">
                    <a:tc>
                      <a:txBody>
                        <a:bodyPr/>
                        <a:lstStyle/>
                        <a:p>
                          <a14:m>
                            <m:oMath xmlns:m="http://schemas.openxmlformats.org/officeDocument/2006/math">
                              <m:r>
                                <a:rPr kumimoji="1" lang="en-US" altLang="ja-JP" sz="2000" dirty="0" smtClean="0">
                                  <a:latin typeface="Cambria Math" panose="02040503050406030204" pitchFamily="18" charset="0"/>
                                </a:rPr>
                                <m:t>𝑐</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kg</m:t>
                              </m:r>
                              <m:sSup>
                                <m:sSupPr>
                                  <m:ctrlPr>
                                    <a:rPr kumimoji="1" lang="en-US" altLang="ja-JP" sz="2000" i="1" dirty="0" smtClean="0">
                                      <a:latin typeface="Cambria Math" panose="02040503050406030204" pitchFamily="18" charset="0"/>
                                    </a:rPr>
                                  </m:ctrlPr>
                                </m:sSupPr>
                                <m:e>
                                  <m:r>
                                    <m:rPr>
                                      <m:sty m:val="p"/>
                                    </m:rPr>
                                    <a:rPr kumimoji="1" lang="en-US" altLang="ja-JP" sz="2000" dirty="0" smtClean="0">
                                      <a:latin typeface="Cambria Math" panose="02040503050406030204" pitchFamily="18" charset="0"/>
                                    </a:rPr>
                                    <m:t>m</m:t>
                                  </m:r>
                                </m:e>
                                <m:sup>
                                  <m:r>
                                    <a:rPr kumimoji="1" lang="en-US" altLang="ja-JP" sz="2000" dirty="0" smtClean="0">
                                      <a:latin typeface="Cambria Math" panose="02040503050406030204" pitchFamily="18" charset="0"/>
                                    </a:rPr>
                                    <m:t>2</m:t>
                                  </m:r>
                                </m:sup>
                              </m:sSup>
                              <m:r>
                                <a:rPr kumimoji="1" lang="en-US" altLang="ja-JP" sz="2000" dirty="0" smtClean="0">
                                  <a:latin typeface="Cambria Math" panose="02040503050406030204" pitchFamily="18" charset="0"/>
                                </a:rPr>
                                <m:t>/</m:t>
                              </m:r>
                              <m:r>
                                <m:rPr>
                                  <m:sty m:val="p"/>
                                </m:rPr>
                                <a:rPr kumimoji="1" lang="en-US" altLang="ja-JP" sz="2000" dirty="0" smtClean="0">
                                  <a:latin typeface="Cambria Math" panose="02040503050406030204" pitchFamily="18" charset="0"/>
                                </a:rPr>
                                <m:t>s</m:t>
                              </m:r>
                            </m:oMath>
                          </a14:m>
                          <a:r>
                            <a:rPr kumimoji="1" lang="en-US" altLang="ja-JP" sz="2000" dirty="0" smtClean="0"/>
                            <a:t>]</a:t>
                          </a:r>
                          <a:endParaRPr kumimoji="1" lang="ja-JP" altLang="en-US" sz="2000" dirty="0"/>
                        </a:p>
                      </a:txBody>
                      <a:tcPr marL="51435" marR="51435" marT="25718" marB="25718">
                        <a:solidFill>
                          <a:schemeClr val="bg1"/>
                        </a:solid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回転軸摩擦係数</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2528291233"/>
                      </a:ext>
                    </a:extLst>
                  </a:tr>
                  <a:tr h="662018">
                    <a:tc>
                      <a:txBody>
                        <a:bodyPr/>
                        <a:lstStyle/>
                        <a:p>
                          <a14:m>
                            <m:oMath xmlns:m="http://schemas.openxmlformats.org/officeDocument/2006/math">
                              <m:r>
                                <a:rPr kumimoji="1" lang="en-US" altLang="ja-JP" sz="2000" dirty="0" smtClean="0">
                                  <a:latin typeface="Cambria Math" panose="02040503050406030204" pitchFamily="18" charset="0"/>
                                </a:rPr>
                                <m:t>𝑎</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N</m:t>
                              </m:r>
                              <m:r>
                                <a:rPr kumimoji="1" lang="en-US" altLang="ja-JP" sz="2000" dirty="0" smtClean="0">
                                  <a:latin typeface="Cambria Math" panose="02040503050406030204" pitchFamily="18" charset="0"/>
                                </a:rPr>
                                <m:t>/</m:t>
                              </m:r>
                              <m:r>
                                <m:rPr>
                                  <m:sty m:val="p"/>
                                </m:rPr>
                                <a:rPr kumimoji="1" lang="en-US" altLang="ja-JP" sz="2000" dirty="0" smtClean="0">
                                  <a:latin typeface="Cambria Math" panose="02040503050406030204" pitchFamily="18" charset="0"/>
                                </a:rPr>
                                <m:t>V</m:t>
                              </m:r>
                            </m:oMath>
                          </a14:m>
                          <a:r>
                            <a:rPr kumimoji="1" lang="en-US" altLang="ja-JP" sz="2000" dirty="0" smtClean="0"/>
                            <a:t>]</a:t>
                          </a:r>
                          <a:endParaRPr kumimoji="1" lang="ja-JP" altLang="en-US" sz="2000" dirty="0"/>
                        </a:p>
                      </a:txBody>
                      <a:tcPr marL="51435" marR="51435" marT="25718" marB="25718">
                        <a:solidFill>
                          <a:schemeClr val="bg1"/>
                        </a:solid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駆動アンプへの入力電圧から台車への駆動力までのゲイン</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3752696628"/>
                      </a:ext>
                    </a:extLst>
                  </a:tr>
                  <a:tr h="364483">
                    <a:tc>
                      <a:txBody>
                        <a:bodyPr/>
                        <a:lstStyle/>
                        <a:p>
                          <a14:m>
                            <m:oMath xmlns:m="http://schemas.openxmlformats.org/officeDocument/2006/math">
                              <m:sSub>
                                <m:sSubPr>
                                  <m:ctrlPr>
                                    <a:rPr kumimoji="1" lang="en-US" altLang="ja-JP" sz="2000" i="1" smtClean="0">
                                      <a:latin typeface="Cambria Math" panose="02040503050406030204" pitchFamily="18" charset="0"/>
                                    </a:rPr>
                                  </m:ctrlPr>
                                </m:sSubPr>
                                <m:e>
                                  <m:r>
                                    <m:rPr>
                                      <m:sty m:val="p"/>
                                    </m:rPr>
                                    <a:rPr kumimoji="1" lang="en-US" altLang="ja-JP" sz="2000" smtClean="0">
                                      <a:latin typeface="Cambria Math" panose="02040503050406030204" pitchFamily="18" charset="0"/>
                                    </a:rPr>
                                    <m:t>c</m:t>
                                  </m:r>
                                </m:e>
                                <m:sub>
                                  <m:r>
                                    <a:rPr kumimoji="1" lang="en-US" altLang="ja-JP" sz="2000" smtClean="0">
                                      <a:latin typeface="Cambria Math" panose="02040503050406030204" pitchFamily="18" charset="0"/>
                                    </a:rPr>
                                    <m:t>1</m:t>
                                  </m:r>
                                </m:sub>
                              </m:sSub>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V</m:t>
                              </m:r>
                              <m:r>
                                <a:rPr kumimoji="1" lang="en-US" altLang="ja-JP" sz="2000" dirty="0" smtClean="0">
                                  <a:latin typeface="Cambria Math" panose="02040503050406030204" pitchFamily="18" charset="0"/>
                                </a:rPr>
                                <m:t>/</m:t>
                              </m:r>
                              <m:r>
                                <m:rPr>
                                  <m:sty m:val="p"/>
                                </m:rPr>
                                <a:rPr kumimoji="1" lang="en-US" altLang="ja-JP" sz="2000" dirty="0" smtClean="0">
                                  <a:latin typeface="Cambria Math" panose="02040503050406030204" pitchFamily="18" charset="0"/>
                                </a:rPr>
                                <m:t>m</m:t>
                              </m:r>
                            </m:oMath>
                          </a14:m>
                          <a:r>
                            <a:rPr kumimoji="1" lang="en-US" altLang="ja-JP" sz="2000" dirty="0" smtClean="0"/>
                            <a:t>]</a:t>
                          </a:r>
                          <a:endParaRPr kumimoji="1" lang="ja-JP" altLang="en-US" sz="2000" dirty="0"/>
                        </a:p>
                      </a:txBody>
                      <a:tcPr marL="51435" marR="51435" marT="25718" marB="25718">
                        <a:solidFill>
                          <a:schemeClr val="bg1"/>
                        </a:solid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変位・電圧変換係数</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3101253240"/>
                      </a:ext>
                    </a:extLst>
                  </a:tr>
                  <a:tr h="36448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1" lang="en-US" altLang="ja-JP" sz="2000" i="1" smtClean="0">
                                      <a:latin typeface="Cambria Math" panose="02040503050406030204" pitchFamily="18" charset="0"/>
                                    </a:rPr>
                                  </m:ctrlPr>
                                </m:sSubPr>
                                <m:e>
                                  <m:r>
                                    <m:rPr>
                                      <m:sty m:val="p"/>
                                    </m:rPr>
                                    <a:rPr kumimoji="1" lang="en-US" altLang="ja-JP" sz="2000" smtClean="0">
                                      <a:latin typeface="Cambria Math" panose="02040503050406030204" pitchFamily="18" charset="0"/>
                                    </a:rPr>
                                    <m:t>c</m:t>
                                  </m:r>
                                </m:e>
                                <m:sub>
                                  <m:r>
                                    <a:rPr kumimoji="1" lang="en-US" altLang="ja-JP" sz="2000" smtClean="0">
                                      <a:latin typeface="Cambria Math" panose="02040503050406030204" pitchFamily="18" charset="0"/>
                                    </a:rPr>
                                    <m:t>2</m:t>
                                  </m:r>
                                </m:sub>
                              </m:sSub>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V</m:t>
                              </m:r>
                              <m:r>
                                <a:rPr kumimoji="1" lang="en-US" altLang="ja-JP" sz="2000" dirty="0" smtClean="0">
                                  <a:latin typeface="Cambria Math" panose="02040503050406030204" pitchFamily="18" charset="0"/>
                                </a:rPr>
                                <m:t>/</m:t>
                              </m:r>
                            </m:oMath>
                          </a14:m>
                          <a:r>
                            <a:rPr kumimoji="1" lang="en-US" altLang="ja-JP" sz="2000" dirty="0" smtClean="0"/>
                            <a:t>rad]</a:t>
                          </a:r>
                          <a:endParaRPr kumimoji="1" lang="ja-JP" altLang="en-US" sz="2000" dirty="0"/>
                        </a:p>
                      </a:txBody>
                      <a:tcPr marL="51435" marR="51435" marT="25718" marB="25718">
                        <a:solidFill>
                          <a:schemeClr val="bg1"/>
                        </a:solid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角度・電圧変換係数</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3867710360"/>
                      </a:ext>
                    </a:extLst>
                  </a:tr>
                </a:tbl>
              </a:graphicData>
            </a:graphic>
          </p:graphicFrame>
        </mc:Choice>
        <mc:Fallback xmlns="">
          <p:graphicFrame>
            <p:nvGraphicFramePr>
              <p:cNvPr id="8" name="表 7"/>
              <p:cNvGraphicFramePr>
                <a:graphicFrameLocks noGrp="1"/>
              </p:cNvGraphicFramePr>
              <p:nvPr>
                <p:extLst>
                  <p:ext uri="{D42A27DB-BD31-4B8C-83A1-F6EECF244321}">
                    <p14:modId xmlns:p14="http://schemas.microsoft.com/office/powerpoint/2010/main" val="88718355"/>
                  </p:ext>
                </p:extLst>
              </p:nvPr>
            </p:nvGraphicFramePr>
            <p:xfrm>
              <a:off x="-3" y="2915634"/>
              <a:ext cx="9144002" cy="3942365"/>
            </p:xfrm>
            <a:graphic>
              <a:graphicData uri="http://schemas.openxmlformats.org/drawingml/2006/table">
                <a:tbl>
                  <a:tblPr firstRow="1" bandRow="1">
                    <a:tableStyleId>{D7AC3CCA-C797-4891-BE02-D94E43425B78}</a:tableStyleId>
                  </a:tblPr>
                  <a:tblGrid>
                    <a:gridCol w="4572001">
                      <a:extLst>
                        <a:ext uri="{9D8B030D-6E8A-4147-A177-3AD203B41FA5}">
                          <a16:colId xmlns:a16="http://schemas.microsoft.com/office/drawing/2014/main" xmlns:a14="http://schemas.microsoft.com/office/drawing/2010/main" xmlns="" val="2807294428"/>
                        </a:ext>
                      </a:extLst>
                    </a:gridCol>
                    <a:gridCol w="4572001">
                      <a:extLst>
                        <a:ext uri="{9D8B030D-6E8A-4147-A177-3AD203B41FA5}">
                          <a16:colId xmlns:a16="http://schemas.microsoft.com/office/drawing/2014/main" xmlns:a14="http://schemas.microsoft.com/office/drawing/2010/main" xmlns="" val="2016220413"/>
                        </a:ext>
                      </a:extLst>
                    </a:gridCol>
                  </a:tblGrid>
                  <a:tr h="364483">
                    <a:tc>
                      <a:txBody>
                        <a:bodyPr/>
                        <a:lstStyle/>
                        <a:p>
                          <a:r>
                            <a:rPr kumimoji="1" lang="ja-JP" altLang="en-US" sz="2000" dirty="0" smtClean="0"/>
                            <a:t>パラメータ</a:t>
                          </a:r>
                          <a:endParaRPr kumimoji="1" lang="ja-JP" altLang="en-US" sz="2000" dirty="0"/>
                        </a:p>
                      </a:txBody>
                      <a:tcPr marL="51435" marR="51435" marT="25718" marB="25718"/>
                    </a:tc>
                    <a:tc>
                      <a:txBody>
                        <a:bodyPr/>
                        <a:lstStyle/>
                        <a:p>
                          <a:r>
                            <a:rPr kumimoji="1" lang="ja-JP" altLang="en-US" sz="2000" dirty="0" smtClean="0"/>
                            <a:t>詳細</a:t>
                          </a:r>
                          <a:endParaRPr kumimoji="1" lang="ja-JP" altLang="en-US" sz="2000" dirty="0"/>
                        </a:p>
                      </a:txBody>
                      <a:tcPr marL="51435" marR="51435" marT="25718" marB="25718"/>
                    </a:tc>
                    <a:extLst>
                      <a:ext uri="{0D108BD9-81ED-4DB2-BD59-A6C34878D82A}">
                        <a16:rowId xmlns:a16="http://schemas.microsoft.com/office/drawing/2014/main" xmlns:a14="http://schemas.microsoft.com/office/drawing/2010/main" xmlns="" val="2407631616"/>
                      </a:ext>
                    </a:extLst>
                  </a:tr>
                  <a:tr h="364483">
                    <a:tc>
                      <a:txBody>
                        <a:bodyPr/>
                        <a:lstStyle/>
                        <a:p>
                          <a:endParaRPr lang="ja-JP"/>
                        </a:p>
                      </a:txBody>
                      <a:tcPr marL="51435" marR="51435" marT="25718" marB="25718">
                        <a:blipFill rotWithShape="0">
                          <a:blip r:embed="rId3"/>
                          <a:stretch>
                            <a:fillRect l="-133" t="-111667" r="-100266" b="-911667"/>
                          </a:stretch>
                        </a:blip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振子の質量</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a14="http://schemas.microsoft.com/office/drawing/2010/main" xmlns="" val="1127931767"/>
                      </a:ext>
                    </a:extLst>
                  </a:tr>
                  <a:tr h="364483">
                    <a:tc>
                      <a:txBody>
                        <a:bodyPr/>
                        <a:lstStyle/>
                        <a:p>
                          <a:endParaRPr lang="ja-JP"/>
                        </a:p>
                      </a:txBody>
                      <a:tcPr marL="51435" marR="51435" marT="25718" marB="25718">
                        <a:blipFill rotWithShape="0">
                          <a:blip r:embed="rId3"/>
                          <a:stretch>
                            <a:fillRect l="-133" t="-215254" r="-100266" b="-827119"/>
                          </a:stretch>
                        </a:blip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回転軸・重心間距離</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a14="http://schemas.microsoft.com/office/drawing/2010/main" xmlns="" val="1660236730"/>
                      </a:ext>
                    </a:extLst>
                  </a:tr>
                  <a:tr h="364483">
                    <a:tc>
                      <a:txBody>
                        <a:bodyPr/>
                        <a:lstStyle/>
                        <a:p>
                          <a:endParaRPr lang="ja-JP"/>
                        </a:p>
                      </a:txBody>
                      <a:tcPr marL="51435" marR="51435" marT="25718" marB="25718">
                        <a:blipFill rotWithShape="0">
                          <a:blip r:embed="rId3"/>
                          <a:stretch>
                            <a:fillRect l="-133" t="-310000" r="-100266" b="-713333"/>
                          </a:stretch>
                        </a:blip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台車の質量</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a14="http://schemas.microsoft.com/office/drawing/2010/main" xmlns="" val="4064144453"/>
                      </a:ext>
                    </a:extLst>
                  </a:tr>
                  <a:tr h="364483">
                    <a:tc>
                      <a:txBody>
                        <a:bodyPr/>
                        <a:lstStyle/>
                        <a:p>
                          <a:endParaRPr lang="ja-JP"/>
                        </a:p>
                      </a:txBody>
                      <a:tcPr marL="51435" marR="51435" marT="25718" marB="25718">
                        <a:blipFill rotWithShape="0">
                          <a:blip r:embed="rId3"/>
                          <a:stretch>
                            <a:fillRect l="-133" t="-410000" r="-100266" b="-613333"/>
                          </a:stretch>
                        </a:blip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台車の摩擦係数</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a14="http://schemas.microsoft.com/office/drawing/2010/main" xmlns="" val="4041575621"/>
                      </a:ext>
                    </a:extLst>
                  </a:tr>
                  <a:tr h="364483">
                    <a:tc>
                      <a:txBody>
                        <a:bodyPr/>
                        <a:lstStyle/>
                        <a:p>
                          <a:endParaRPr lang="ja-JP"/>
                        </a:p>
                      </a:txBody>
                      <a:tcPr marL="51435" marR="51435" marT="25718" marB="25718">
                        <a:blipFill rotWithShape="0">
                          <a:blip r:embed="rId3"/>
                          <a:stretch>
                            <a:fillRect l="-133" t="-510000" r="-100266" b="-513333"/>
                          </a:stretch>
                        </a:blip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重心まわり慣性モーメント</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a14="http://schemas.microsoft.com/office/drawing/2010/main" xmlns="" val="2372481972"/>
                      </a:ext>
                    </a:extLst>
                  </a:tr>
                  <a:tr h="364483">
                    <a:tc>
                      <a:txBody>
                        <a:bodyPr/>
                        <a:lstStyle/>
                        <a:p>
                          <a:endParaRPr lang="ja-JP"/>
                        </a:p>
                      </a:txBody>
                      <a:tcPr marL="51435" marR="51435" marT="25718" marB="25718">
                        <a:blipFill rotWithShape="0">
                          <a:blip r:embed="rId3"/>
                          <a:stretch>
                            <a:fillRect l="-133" t="-610000" r="-100266" b="-413333"/>
                          </a:stretch>
                        </a:blip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回転軸摩擦係数</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a14="http://schemas.microsoft.com/office/drawing/2010/main" xmlns="" val="2528291233"/>
                      </a:ext>
                    </a:extLst>
                  </a:tr>
                  <a:tr h="662018">
                    <a:tc>
                      <a:txBody>
                        <a:bodyPr/>
                        <a:lstStyle/>
                        <a:p>
                          <a:endParaRPr lang="ja-JP"/>
                        </a:p>
                      </a:txBody>
                      <a:tcPr marL="51435" marR="51435" marT="25718" marB="25718">
                        <a:blipFill rotWithShape="0">
                          <a:blip r:embed="rId3"/>
                          <a:stretch>
                            <a:fillRect l="-133" t="-394444" r="-100266" b="-129630"/>
                          </a:stretch>
                        </a:blip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駆動アンプへの入力電圧から台車への駆動力までのゲイン</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a14="http://schemas.microsoft.com/office/drawing/2010/main" xmlns="" val="3752696628"/>
                      </a:ext>
                    </a:extLst>
                  </a:tr>
                  <a:tr h="364483">
                    <a:tc>
                      <a:txBody>
                        <a:bodyPr/>
                        <a:lstStyle/>
                        <a:p>
                          <a:endParaRPr lang="ja-JP"/>
                        </a:p>
                      </a:txBody>
                      <a:tcPr marL="51435" marR="51435" marT="25718" marB="25718">
                        <a:blipFill rotWithShape="0">
                          <a:blip r:embed="rId3"/>
                          <a:stretch>
                            <a:fillRect l="-133" t="-890000" r="-100266" b="-133333"/>
                          </a:stretch>
                        </a:blip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変位・電圧変換係数</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a14="http://schemas.microsoft.com/office/drawing/2010/main" xmlns="" val="3101253240"/>
                      </a:ext>
                    </a:extLst>
                  </a:tr>
                  <a:tr h="364483">
                    <a:tc>
                      <a:txBody>
                        <a:bodyPr/>
                        <a:lstStyle/>
                        <a:p>
                          <a:endParaRPr lang="ja-JP"/>
                        </a:p>
                      </a:txBody>
                      <a:tcPr marL="51435" marR="51435" marT="25718" marB="25718">
                        <a:blipFill rotWithShape="0">
                          <a:blip r:embed="rId3"/>
                          <a:stretch>
                            <a:fillRect l="-133" t="-990000" r="-100266" b="-33333"/>
                          </a:stretch>
                        </a:blip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角度・電圧変換係数</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a14="http://schemas.microsoft.com/office/drawing/2010/main" xmlns="" val="3867710360"/>
                      </a:ext>
                    </a:extLst>
                  </a:tr>
                </a:tbl>
              </a:graphicData>
            </a:graphic>
          </p:graphicFrame>
        </mc:Fallback>
      </mc:AlternateContent>
    </p:spTree>
    <p:extLst>
      <p:ext uri="{BB962C8B-B14F-4D97-AF65-F5344CB8AC3E}">
        <p14:creationId xmlns:p14="http://schemas.microsoft.com/office/powerpoint/2010/main" val="965728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目標値変更実験（サンプリング周期比較）</a:t>
            </a:r>
            <a:endParaRPr kumimoji="1" lang="ja-JP" altLang="en-US" dirty="0"/>
          </a:p>
        </p:txBody>
      </p:sp>
      <mc:AlternateContent xmlns:mc="http://schemas.openxmlformats.org/markup-compatibility/2006" xmlns:a14="http://schemas.microsoft.com/office/drawing/2010/main">
        <mc:Choice Requires="a14">
          <p:graphicFrame>
            <p:nvGraphicFramePr>
              <p:cNvPr id="6" name="表 5"/>
              <p:cNvGraphicFramePr>
                <a:graphicFrameLocks noGrp="1"/>
              </p:cNvGraphicFramePr>
              <p:nvPr>
                <p:extLst/>
              </p:nvPr>
            </p:nvGraphicFramePr>
            <p:xfrm>
              <a:off x="0" y="1325563"/>
              <a:ext cx="9117456" cy="189568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1475900675"/>
                        </a:ext>
                      </a:extLst>
                    </a:gridCol>
                    <a:gridCol w="2279364">
                      <a:extLst>
                        <a:ext uri="{9D8B030D-6E8A-4147-A177-3AD203B41FA5}">
                          <a16:colId xmlns:a16="http://schemas.microsoft.com/office/drawing/2014/main" val="196036611"/>
                        </a:ext>
                      </a:extLst>
                    </a:gridCol>
                    <a:gridCol w="2279364">
                      <a:extLst>
                        <a:ext uri="{9D8B030D-6E8A-4147-A177-3AD203B41FA5}">
                          <a16:colId xmlns:a16="http://schemas.microsoft.com/office/drawing/2014/main" val="3383420219"/>
                        </a:ext>
                      </a:extLst>
                    </a:gridCol>
                    <a:gridCol w="2279364">
                      <a:extLst>
                        <a:ext uri="{9D8B030D-6E8A-4147-A177-3AD203B41FA5}">
                          <a16:colId xmlns:a16="http://schemas.microsoft.com/office/drawing/2014/main" val="214101435"/>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3545097775"/>
                      </a:ext>
                    </a:extLst>
                  </a:tr>
                  <a:tr h="582083">
                    <a:tc>
                      <a:txBody>
                        <a:bodyPr/>
                        <a:lstStyle/>
                        <a:p>
                          <a:pPr algn="ctr"/>
                          <a:r>
                            <a:rPr kumimoji="1" lang="ja-JP" altLang="en-US" sz="3200" dirty="0" smtClean="0">
                              <a:solidFill>
                                <a:srgbClr val="FF0000"/>
                              </a:solidFill>
                            </a:rPr>
                            <a:t>パターン１</a:t>
                          </a:r>
                          <a:endParaRPr kumimoji="1" lang="ja-JP" altLang="en-US" sz="32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𝑑𝑖𝑎𝑔</m:t>
                                </m:r>
                                <m:r>
                                  <a:rPr kumimoji="1" lang="en-US" altLang="ja-JP" sz="2000" i="1" dirty="0" smtClean="0">
                                    <a:solidFill>
                                      <a:srgbClr val="FF0000"/>
                                    </a:solidFill>
                                    <a:latin typeface="Cambria Math" panose="02040503050406030204" pitchFamily="18" charset="0"/>
                                  </a:rPr>
                                  <m:t>(1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5,1,1)</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m:t>
                                </m:r>
                                <m:r>
                                  <a:rPr kumimoji="1" lang="en-US" altLang="ja-JP" sz="2000" b="0" i="1" dirty="0" smtClean="0">
                                    <a:solidFill>
                                      <a:srgbClr val="FF0000"/>
                                    </a:solidFill>
                                    <a:latin typeface="Cambria Math" panose="02040503050406030204" pitchFamily="18" charset="0"/>
                                  </a:rPr>
                                  <m:t>−30,0),(−30</m:t>
                                </m:r>
                                <m:r>
                                  <a:rPr kumimoji="1" lang="en-US" altLang="ja-JP" sz="2000" i="1" dirty="0" smtClean="0">
                                    <a:solidFill>
                                      <a:srgbClr val="FF0000"/>
                                    </a:solidFill>
                                    <a:latin typeface="Cambria Math" panose="02040503050406030204" pitchFamily="18" charset="0"/>
                                  </a:rPr>
                                  <m:t>,0))’</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400" b="1" i="1" dirty="0" smtClean="0">
                                    <a:solidFill>
                                      <a:srgbClr val="FF0000"/>
                                    </a:solidFill>
                                    <a:latin typeface="Cambria Math" panose="02040503050406030204" pitchFamily="18" charset="0"/>
                                  </a:rPr>
                                  <m:t>𝟎</m:t>
                                </m:r>
                                <m:r>
                                  <a:rPr kumimoji="1" lang="en-US" altLang="ja-JP" sz="2400" b="1" i="1" dirty="0" smtClean="0">
                                    <a:solidFill>
                                      <a:srgbClr val="FF0000"/>
                                    </a:solidFill>
                                    <a:latin typeface="Cambria Math" panose="02040503050406030204" pitchFamily="18" charset="0"/>
                                  </a:rPr>
                                  <m:t>.</m:t>
                                </m:r>
                                <m:r>
                                  <a:rPr kumimoji="1" lang="en-US" altLang="ja-JP" sz="2400" b="1" i="1" dirty="0" smtClean="0">
                                    <a:solidFill>
                                      <a:srgbClr val="FF0000"/>
                                    </a:solidFill>
                                    <a:latin typeface="Cambria Math" panose="02040503050406030204" pitchFamily="18" charset="0"/>
                                  </a:rPr>
                                  <m:t>𝟎𝟎𝟓</m:t>
                                </m:r>
                              </m:oMath>
                            </m:oMathPara>
                          </a14:m>
                          <a:endParaRPr kumimoji="1" lang="ja-JP" altLang="en-US" sz="2400" b="1" dirty="0">
                            <a:solidFill>
                              <a:srgbClr val="FF0000"/>
                            </a:solidFill>
                          </a:endParaRPr>
                        </a:p>
                      </a:txBody>
                      <a:tcPr>
                        <a:solidFill>
                          <a:schemeClr val="bg1"/>
                        </a:solidFill>
                      </a:tcPr>
                    </a:tc>
                    <a:extLst>
                      <a:ext uri="{0D108BD9-81ED-4DB2-BD59-A6C34878D82A}">
                        <a16:rowId xmlns:a16="http://schemas.microsoft.com/office/drawing/2014/main" val="3036486120"/>
                      </a:ext>
                    </a:extLst>
                  </a:tr>
                  <a:tr h="582083">
                    <a:tc>
                      <a:txBody>
                        <a:bodyPr/>
                        <a:lstStyle/>
                        <a:p>
                          <a:pPr algn="ctr"/>
                          <a:r>
                            <a:rPr kumimoji="1" lang="ja-JP" altLang="en-US" sz="3200" dirty="0" smtClean="0">
                              <a:solidFill>
                                <a:srgbClr val="00FF00"/>
                              </a:solidFill>
                            </a:rPr>
                            <a:t>パターン２</a:t>
                          </a:r>
                          <a:endParaRPr kumimoji="1" lang="ja-JP" altLang="en-US" sz="3200" dirty="0">
                            <a:solidFill>
                              <a:srgbClr val="00FF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FF00"/>
                                    </a:solidFill>
                                    <a:latin typeface="Cambria Math" panose="02040503050406030204" pitchFamily="18" charset="0"/>
                                  </a:rPr>
                                  <m:t>𝑑𝑖𝑎𝑔</m:t>
                                </m:r>
                                <m:r>
                                  <a:rPr kumimoji="1" lang="en-US" altLang="ja-JP" sz="2000" i="1" dirty="0" smtClean="0">
                                    <a:solidFill>
                                      <a:srgbClr val="00FF00"/>
                                    </a:solidFill>
                                    <a:latin typeface="Cambria Math" panose="02040503050406030204" pitchFamily="18" charset="0"/>
                                  </a:rPr>
                                  <m:t>(1</m:t>
                                </m:r>
                                <m:r>
                                  <a:rPr kumimoji="1" lang="en-US" altLang="ja-JP" sz="2000" i="1" dirty="0" smtClean="0">
                                    <a:solidFill>
                                      <a:srgbClr val="00FF00"/>
                                    </a:solidFill>
                                    <a:latin typeface="Cambria Math" panose="02040503050406030204" pitchFamily="18" charset="0"/>
                                  </a:rPr>
                                  <m:t>𝐸</m:t>
                                </m:r>
                                <m:r>
                                  <a:rPr kumimoji="1" lang="en-US" altLang="ja-JP" sz="2000" b="0" i="1" dirty="0" smtClean="0">
                                    <a:solidFill>
                                      <a:srgbClr val="00FF00"/>
                                    </a:solidFill>
                                    <a:latin typeface="Cambria Math" panose="02040503050406030204" pitchFamily="18" charset="0"/>
                                  </a:rPr>
                                  <m:t>5</m:t>
                                </m:r>
                                <m:r>
                                  <a:rPr kumimoji="1" lang="en-US" altLang="ja-JP" sz="2000" i="1" dirty="0" smtClean="0">
                                    <a:solidFill>
                                      <a:srgbClr val="00FF00"/>
                                    </a:solidFill>
                                    <a:latin typeface="Cambria Math" panose="02040503050406030204" pitchFamily="18" charset="0"/>
                                  </a:rPr>
                                  <m:t>,1</m:t>
                                </m:r>
                                <m:r>
                                  <a:rPr kumimoji="1" lang="en-US" altLang="ja-JP" sz="2000" i="1" dirty="0" smtClean="0">
                                    <a:solidFill>
                                      <a:srgbClr val="00FF00"/>
                                    </a:solidFill>
                                    <a:latin typeface="Cambria Math" panose="02040503050406030204" pitchFamily="18" charset="0"/>
                                  </a:rPr>
                                  <m:t>𝐸</m:t>
                                </m:r>
                                <m:r>
                                  <a:rPr kumimoji="1" lang="en-US" altLang="ja-JP" sz="2000" i="1" dirty="0" smtClean="0">
                                    <a:solidFill>
                                      <a:srgbClr val="00FF00"/>
                                    </a:solidFill>
                                    <a:latin typeface="Cambria Math" panose="02040503050406030204" pitchFamily="18" charset="0"/>
                                  </a:rPr>
                                  <m:t>5,1,1)</m:t>
                                </m:r>
                              </m:oMath>
                            </m:oMathPara>
                          </a14:m>
                          <a:endParaRPr kumimoji="1" lang="ja-JP" altLang="en-US" sz="2000" dirty="0" smtClean="0">
                            <a:solidFill>
                              <a:srgbClr val="00FF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b="0" i="1" dirty="0" smtClean="0">
                                    <a:solidFill>
                                      <a:srgbClr val="00FF00"/>
                                    </a:solidFill>
                                    <a:latin typeface="Cambria Math" panose="02040503050406030204" pitchFamily="18" charset="0"/>
                                  </a:rPr>
                                  <m:t>((−30,0),(−30,0))’</m:t>
                                </m:r>
                              </m:oMath>
                            </m:oMathPara>
                          </a14:m>
                          <a:endParaRPr kumimoji="1" lang="ja-JP" altLang="en-US" sz="2000" b="0" dirty="0" smtClean="0">
                            <a:solidFill>
                              <a:srgbClr val="00FF00"/>
                            </a:solidFill>
                          </a:endParaRPr>
                        </a:p>
                        <a:p>
                          <a:endParaRPr kumimoji="1" lang="ja-JP" altLang="en-US" dirty="0">
                            <a:solidFill>
                              <a:srgbClr val="00FF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1" i="1" dirty="0" smtClean="0">
                                    <a:solidFill>
                                      <a:srgbClr val="00FF00"/>
                                    </a:solidFill>
                                    <a:latin typeface="Cambria Math" panose="02040503050406030204" pitchFamily="18" charset="0"/>
                                  </a:rPr>
                                  <m:t>𝟎</m:t>
                                </m:r>
                                <m:r>
                                  <a:rPr kumimoji="1" lang="en-US" altLang="ja-JP" sz="2400" b="1" i="1" dirty="0" smtClean="0">
                                    <a:solidFill>
                                      <a:srgbClr val="00FF00"/>
                                    </a:solidFill>
                                    <a:latin typeface="Cambria Math" panose="02040503050406030204" pitchFamily="18" charset="0"/>
                                  </a:rPr>
                                  <m:t>.</m:t>
                                </m:r>
                                <m:r>
                                  <a:rPr kumimoji="1" lang="en-US" altLang="ja-JP" sz="2400" b="1" i="1" dirty="0" smtClean="0">
                                    <a:solidFill>
                                      <a:srgbClr val="00FF00"/>
                                    </a:solidFill>
                                    <a:latin typeface="Cambria Math" panose="02040503050406030204" pitchFamily="18" charset="0"/>
                                  </a:rPr>
                                  <m:t>𝟎𝟏𝟎</m:t>
                                </m:r>
                              </m:oMath>
                            </m:oMathPara>
                          </a14:m>
                          <a:endParaRPr kumimoji="1" lang="ja-JP" altLang="en-US" sz="2400" b="1" dirty="0" smtClean="0">
                            <a:solidFill>
                              <a:srgbClr val="00FF00"/>
                            </a:solidFill>
                          </a:endParaRPr>
                        </a:p>
                        <a:p>
                          <a:endParaRPr kumimoji="1" lang="ja-JP" altLang="en-US" dirty="0">
                            <a:solidFill>
                              <a:srgbClr val="00FF00"/>
                            </a:solidFill>
                          </a:endParaRPr>
                        </a:p>
                      </a:txBody>
                      <a:tcPr>
                        <a:solidFill>
                          <a:schemeClr val="bg1"/>
                        </a:solidFill>
                      </a:tcPr>
                    </a:tc>
                    <a:extLst>
                      <a:ext uri="{0D108BD9-81ED-4DB2-BD59-A6C34878D82A}">
                        <a16:rowId xmlns:a16="http://schemas.microsoft.com/office/drawing/2014/main" val="2344005566"/>
                      </a:ext>
                    </a:extLst>
                  </a:tr>
                </a:tbl>
              </a:graphicData>
            </a:graphic>
          </p:graphicFrame>
        </mc:Choice>
        <mc:Fallback xmlns="">
          <p:graphicFrame>
            <p:nvGraphicFramePr>
              <p:cNvPr id="6" name="表 5"/>
              <p:cNvGraphicFramePr>
                <a:graphicFrameLocks noGrp="1"/>
              </p:cNvGraphicFramePr>
              <p:nvPr>
                <p:extLst>
                  <p:ext uri="{D42A27DB-BD31-4B8C-83A1-F6EECF244321}">
                    <p14:modId xmlns:p14="http://schemas.microsoft.com/office/powerpoint/2010/main" val="2815474438"/>
                  </p:ext>
                </p:extLst>
              </p:nvPr>
            </p:nvGraphicFramePr>
            <p:xfrm>
              <a:off x="0" y="1325563"/>
              <a:ext cx="9117456" cy="189568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1475900675"/>
                        </a:ext>
                      </a:extLst>
                    </a:gridCol>
                    <a:gridCol w="2279364">
                      <a:extLst>
                        <a:ext uri="{9D8B030D-6E8A-4147-A177-3AD203B41FA5}">
                          <a16:colId xmlns:a16="http://schemas.microsoft.com/office/drawing/2014/main" val="196036611"/>
                        </a:ext>
                      </a:extLst>
                    </a:gridCol>
                    <a:gridCol w="2279364">
                      <a:extLst>
                        <a:ext uri="{9D8B030D-6E8A-4147-A177-3AD203B41FA5}">
                          <a16:colId xmlns:a16="http://schemas.microsoft.com/office/drawing/2014/main" val="3383420219"/>
                        </a:ext>
                      </a:extLst>
                    </a:gridCol>
                    <a:gridCol w="2279364">
                      <a:extLst>
                        <a:ext uri="{9D8B030D-6E8A-4147-A177-3AD203B41FA5}">
                          <a16:colId xmlns:a16="http://schemas.microsoft.com/office/drawing/2014/main" val="214101435"/>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3545097775"/>
                      </a:ext>
                    </a:extLst>
                  </a:tr>
                  <a:tr h="582083">
                    <a:tc>
                      <a:txBody>
                        <a:bodyPr/>
                        <a:lstStyle/>
                        <a:p>
                          <a:pPr algn="ctr"/>
                          <a:r>
                            <a:rPr kumimoji="1" lang="ja-JP" altLang="en-US" sz="3200" dirty="0" smtClean="0">
                              <a:solidFill>
                                <a:srgbClr val="FF0000"/>
                              </a:solidFill>
                            </a:rPr>
                            <a:t>パターン１</a:t>
                          </a:r>
                          <a:endParaRPr kumimoji="1" lang="ja-JP" altLang="en-US" sz="3200" dirty="0">
                            <a:solidFill>
                              <a:srgbClr val="FF0000"/>
                            </a:solidFill>
                          </a:endParaRPr>
                        </a:p>
                      </a:txBody>
                      <a:tcPr>
                        <a:solidFill>
                          <a:schemeClr val="bg1"/>
                        </a:solidFill>
                      </a:tcPr>
                    </a:tc>
                    <a:tc>
                      <a:txBody>
                        <a:bodyPr/>
                        <a:lstStyle/>
                        <a:p>
                          <a:endParaRPr lang="ja-JP"/>
                        </a:p>
                      </a:txBody>
                      <a:tcPr>
                        <a:blipFill>
                          <a:blip r:embed="rId3"/>
                          <a:stretch>
                            <a:fillRect l="-100535" t="-105208" r="-200535" b="-132292"/>
                          </a:stretch>
                        </a:blipFill>
                      </a:tcPr>
                    </a:tc>
                    <a:tc>
                      <a:txBody>
                        <a:bodyPr/>
                        <a:lstStyle/>
                        <a:p>
                          <a:endParaRPr lang="ja-JP"/>
                        </a:p>
                      </a:txBody>
                      <a:tcPr>
                        <a:blipFill>
                          <a:blip r:embed="rId3"/>
                          <a:stretch>
                            <a:fillRect l="-200535" t="-105208" r="-100535" b="-132292"/>
                          </a:stretch>
                        </a:blipFill>
                      </a:tcPr>
                    </a:tc>
                    <a:tc>
                      <a:txBody>
                        <a:bodyPr/>
                        <a:lstStyle/>
                        <a:p>
                          <a:endParaRPr lang="ja-JP"/>
                        </a:p>
                      </a:txBody>
                      <a:tcPr>
                        <a:blipFill>
                          <a:blip r:embed="rId3"/>
                          <a:stretch>
                            <a:fillRect l="-300535" t="-105208" r="-535" b="-132292"/>
                          </a:stretch>
                        </a:blipFill>
                      </a:tcPr>
                    </a:tc>
                    <a:extLst>
                      <a:ext uri="{0D108BD9-81ED-4DB2-BD59-A6C34878D82A}">
                        <a16:rowId xmlns:a16="http://schemas.microsoft.com/office/drawing/2014/main" val="3036486120"/>
                      </a:ext>
                    </a:extLst>
                  </a:tr>
                  <a:tr h="731520">
                    <a:tc>
                      <a:txBody>
                        <a:bodyPr/>
                        <a:lstStyle/>
                        <a:p>
                          <a:pPr algn="ctr"/>
                          <a:r>
                            <a:rPr kumimoji="1" lang="ja-JP" altLang="en-US" sz="3200" dirty="0" smtClean="0">
                              <a:solidFill>
                                <a:srgbClr val="00FF00"/>
                              </a:solidFill>
                            </a:rPr>
                            <a:t>パターン２</a:t>
                          </a:r>
                          <a:endParaRPr kumimoji="1" lang="ja-JP" altLang="en-US" sz="3200" dirty="0">
                            <a:solidFill>
                              <a:srgbClr val="00FF00"/>
                            </a:solidFill>
                          </a:endParaRPr>
                        </a:p>
                      </a:txBody>
                      <a:tcPr>
                        <a:solidFill>
                          <a:schemeClr val="bg1"/>
                        </a:solidFill>
                      </a:tcPr>
                    </a:tc>
                    <a:tc>
                      <a:txBody>
                        <a:bodyPr/>
                        <a:lstStyle/>
                        <a:p>
                          <a:endParaRPr lang="ja-JP"/>
                        </a:p>
                      </a:txBody>
                      <a:tcPr>
                        <a:blipFill>
                          <a:blip r:embed="rId3"/>
                          <a:stretch>
                            <a:fillRect l="-100535" t="-164167" r="-200535" b="-5833"/>
                          </a:stretch>
                        </a:blipFill>
                      </a:tcPr>
                    </a:tc>
                    <a:tc>
                      <a:txBody>
                        <a:bodyPr/>
                        <a:lstStyle/>
                        <a:p>
                          <a:endParaRPr lang="ja-JP"/>
                        </a:p>
                      </a:txBody>
                      <a:tcPr>
                        <a:blipFill>
                          <a:blip r:embed="rId3"/>
                          <a:stretch>
                            <a:fillRect l="-200535" t="-164167" r="-100535" b="-5833"/>
                          </a:stretch>
                        </a:blipFill>
                      </a:tcPr>
                    </a:tc>
                    <a:tc>
                      <a:txBody>
                        <a:bodyPr/>
                        <a:lstStyle/>
                        <a:p>
                          <a:endParaRPr lang="ja-JP"/>
                        </a:p>
                      </a:txBody>
                      <a:tcPr>
                        <a:blipFill>
                          <a:blip r:embed="rId3"/>
                          <a:stretch>
                            <a:fillRect l="-300535" t="-164167" r="-535" b="-5833"/>
                          </a:stretch>
                        </a:blipFill>
                      </a:tcPr>
                    </a:tc>
                    <a:extLst>
                      <a:ext uri="{0D108BD9-81ED-4DB2-BD59-A6C34878D82A}">
                        <a16:rowId xmlns:a16="http://schemas.microsoft.com/office/drawing/2014/main" val="2344005566"/>
                      </a:ext>
                    </a:extLst>
                  </a:tr>
                </a:tbl>
              </a:graphicData>
            </a:graphic>
          </p:graphicFrame>
        </mc:Fallback>
      </mc:AlternateContent>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820438"/>
            <a:ext cx="4573392" cy="3037562"/>
          </a:xfrm>
          <a:prstGeom prst="rect">
            <a:avLst/>
          </a:prstGeom>
        </p:spPr>
      </p:pic>
      <p:pic>
        <p:nvPicPr>
          <p:cNvPr id="4" name="図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3392" y="3908121"/>
            <a:ext cx="4570608" cy="2949137"/>
          </a:xfrm>
          <a:prstGeom prst="rect">
            <a:avLst/>
          </a:prstGeom>
        </p:spPr>
      </p:pic>
    </p:spTree>
    <p:extLst>
      <p:ext uri="{BB962C8B-B14F-4D97-AF65-F5344CB8AC3E}">
        <p14:creationId xmlns:p14="http://schemas.microsoft.com/office/powerpoint/2010/main" val="32657145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実験とシミュレーションの比較</a:t>
            </a:r>
            <a:endParaRPr kumimoji="1" lang="ja-JP" altLang="en-US" dirty="0"/>
          </a:p>
        </p:txBody>
      </p:sp>
      <p:pic>
        <p:nvPicPr>
          <p:cNvPr id="8" name="コンテンツ プレースホルダー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00609" y="3429000"/>
            <a:ext cx="4543391" cy="3429000"/>
          </a:xfrm>
        </p:spPr>
      </p:pic>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429000"/>
            <a:ext cx="4543391" cy="3429000"/>
          </a:xfrm>
          <a:prstGeom prst="rect">
            <a:avLst/>
          </a:prstGeom>
        </p:spPr>
      </p:pic>
      <mc:AlternateContent xmlns:mc="http://schemas.openxmlformats.org/markup-compatibility/2006" xmlns:a14="http://schemas.microsoft.com/office/drawing/2010/main">
        <mc:Choice Requires="a14">
          <p:graphicFrame>
            <p:nvGraphicFramePr>
              <p:cNvPr id="11" name="表 10"/>
              <p:cNvGraphicFramePr>
                <a:graphicFrameLocks noGrp="1"/>
              </p:cNvGraphicFramePr>
              <p:nvPr>
                <p:extLst/>
              </p:nvPr>
            </p:nvGraphicFramePr>
            <p:xfrm>
              <a:off x="0" y="1325563"/>
              <a:ext cx="9144000" cy="1344562"/>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158728837"/>
                        </a:ext>
                      </a:extLst>
                    </a:gridCol>
                    <a:gridCol w="3048000">
                      <a:extLst>
                        <a:ext uri="{9D8B030D-6E8A-4147-A177-3AD203B41FA5}">
                          <a16:colId xmlns:a16="http://schemas.microsoft.com/office/drawing/2014/main" val="2555916349"/>
                        </a:ext>
                      </a:extLst>
                    </a:gridCol>
                    <a:gridCol w="3048000">
                      <a:extLst>
                        <a:ext uri="{9D8B030D-6E8A-4147-A177-3AD203B41FA5}">
                          <a16:colId xmlns:a16="http://schemas.microsoft.com/office/drawing/2014/main" val="999739280"/>
                        </a:ext>
                      </a:extLst>
                    </a:gridCol>
                  </a:tblGrid>
                  <a:tr h="582562">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2036796388"/>
                      </a:ext>
                    </a:extLst>
                  </a:tr>
                  <a:tr h="6406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𝑑𝑖𝑎𝑔</m:t>
                                </m:r>
                                <m:r>
                                  <a:rPr kumimoji="1" lang="en-US" altLang="ja-JP" sz="2000" i="1" dirty="0" smtClean="0">
                                    <a:solidFill>
                                      <a:srgbClr val="FF0000"/>
                                    </a:solidFill>
                                    <a:latin typeface="Cambria Math" panose="02040503050406030204" pitchFamily="18" charset="0"/>
                                  </a:rPr>
                                  <m:t>(1</m:t>
                                </m:r>
                                <m:r>
                                  <a:rPr kumimoji="1" lang="en-US" altLang="ja-JP" sz="2000" i="1" dirty="0" smtClean="0">
                                    <a:solidFill>
                                      <a:srgbClr val="FF0000"/>
                                    </a:solidFill>
                                    <a:latin typeface="Cambria Math" panose="02040503050406030204" pitchFamily="18" charset="0"/>
                                  </a:rPr>
                                  <m:t>𝐸</m:t>
                                </m:r>
                                <m:r>
                                  <a:rPr kumimoji="1" lang="en-US" altLang="ja-JP" sz="2000" b="0" i="1" dirty="0" smtClean="0">
                                    <a:solidFill>
                                      <a:srgbClr val="FF0000"/>
                                    </a:solidFill>
                                    <a:latin typeface="Cambria Math" panose="02040503050406030204" pitchFamily="18" charset="0"/>
                                  </a:rPr>
                                  <m:t>6</m:t>
                                </m:r>
                                <m:r>
                                  <a:rPr kumimoji="1" lang="en-US" altLang="ja-JP" sz="2000" i="1" dirty="0" smtClean="0">
                                    <a:solidFill>
                                      <a:srgbClr val="FF0000"/>
                                    </a:solidFill>
                                    <a:latin typeface="Cambria Math" panose="02040503050406030204" pitchFamily="18" charset="0"/>
                                  </a:rPr>
                                  <m:t>,1</m:t>
                                </m:r>
                                <m:r>
                                  <a:rPr kumimoji="1" lang="en-US" altLang="ja-JP" sz="2000" i="1" dirty="0" smtClean="0">
                                    <a:solidFill>
                                      <a:srgbClr val="FF0000"/>
                                    </a:solidFill>
                                    <a:latin typeface="Cambria Math" panose="02040503050406030204" pitchFamily="18" charset="0"/>
                                  </a:rPr>
                                  <m:t>𝐸</m:t>
                                </m:r>
                                <m:r>
                                  <a:rPr kumimoji="1" lang="en-US" altLang="ja-JP" sz="2000" b="0" i="1" dirty="0" smtClean="0">
                                    <a:solidFill>
                                      <a:srgbClr val="FF0000"/>
                                    </a:solidFill>
                                    <a:latin typeface="Cambria Math" panose="02040503050406030204" pitchFamily="18" charset="0"/>
                                  </a:rPr>
                                  <m:t>5</m:t>
                                </m:r>
                                <m:r>
                                  <a:rPr kumimoji="1" lang="en-US" altLang="ja-JP" sz="2000" i="1" dirty="0" smtClean="0">
                                    <a:solidFill>
                                      <a:srgbClr val="FF0000"/>
                                    </a:solidFill>
                                    <a:latin typeface="Cambria Math" panose="02040503050406030204" pitchFamily="18" charset="0"/>
                                  </a:rPr>
                                  <m:t>,1,1)</m:t>
                                </m:r>
                              </m:oMath>
                            </m:oMathPara>
                          </a14:m>
                          <a:endParaRPr kumimoji="1" lang="ja-JP" altLang="en-US" sz="2000" dirty="0" smtClean="0">
                            <a:solidFill>
                              <a:srgbClr val="FF00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m:t>
                                </m:r>
                                <m:r>
                                  <a:rPr kumimoji="1" lang="en-US" altLang="ja-JP" sz="2000" b="0" i="1" dirty="0" smtClean="0">
                                    <a:solidFill>
                                      <a:srgbClr val="FF0000"/>
                                    </a:solidFill>
                                    <a:latin typeface="Cambria Math" panose="02040503050406030204" pitchFamily="18" charset="0"/>
                                  </a:rPr>
                                  <m:t>3</m:t>
                                </m:r>
                                <m:r>
                                  <a:rPr kumimoji="1" lang="en-US" altLang="ja-JP" sz="2000" i="1" dirty="0" smtClean="0">
                                    <a:solidFill>
                                      <a:srgbClr val="FF0000"/>
                                    </a:solidFill>
                                    <a:latin typeface="Cambria Math" panose="02040503050406030204" pitchFamily="18" charset="0"/>
                                  </a:rPr>
                                  <m:t>0,0),(−</m:t>
                                </m:r>
                                <m:r>
                                  <a:rPr kumimoji="1" lang="en-US" altLang="ja-JP" sz="2000" b="0" i="1" dirty="0" smtClean="0">
                                    <a:solidFill>
                                      <a:srgbClr val="FF0000"/>
                                    </a:solidFill>
                                    <a:latin typeface="Cambria Math" panose="02040503050406030204" pitchFamily="18" charset="0"/>
                                  </a:rPr>
                                  <m:t>3</m:t>
                                </m:r>
                                <m:r>
                                  <a:rPr kumimoji="1" lang="en-US" altLang="ja-JP" sz="2000" i="1" dirty="0" smtClean="0">
                                    <a:solidFill>
                                      <a:srgbClr val="FF0000"/>
                                    </a:solidFill>
                                    <a:latin typeface="Cambria Math" panose="02040503050406030204" pitchFamily="18" charset="0"/>
                                  </a:rPr>
                                  <m:t>0,0))’</m:t>
                                </m:r>
                              </m:oMath>
                            </m:oMathPara>
                          </a14:m>
                          <a:endParaRPr kumimoji="1" lang="ja-JP" altLang="en-US" sz="2000" dirty="0" smtClean="0">
                            <a:solidFill>
                              <a:srgbClr val="FF0000"/>
                            </a:solidFill>
                          </a:endParaRPr>
                        </a:p>
                        <a:p>
                          <a:endParaRPr kumimoji="1" lang="ja-JP" altLang="en-US" sz="2000" dirty="0">
                            <a:solidFill>
                              <a:srgbClr val="FF00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i="1" dirty="0" smtClean="0">
                                    <a:solidFill>
                                      <a:srgbClr val="FF0000"/>
                                    </a:solidFill>
                                    <a:latin typeface="Cambria Math" panose="02040503050406030204" pitchFamily="18" charset="0"/>
                                  </a:rPr>
                                  <m:t>0.005</m:t>
                                </m:r>
                              </m:oMath>
                            </m:oMathPara>
                          </a14:m>
                          <a:endParaRPr kumimoji="1" lang="ja-JP" altLang="en-US" sz="2400" dirty="0" smtClean="0">
                            <a:solidFill>
                              <a:srgbClr val="FF0000"/>
                            </a:solidFill>
                          </a:endParaRPr>
                        </a:p>
                        <a:p>
                          <a:endParaRPr kumimoji="1" lang="ja-JP" altLang="en-US" sz="2000" dirty="0">
                            <a:solidFill>
                              <a:srgbClr val="FF0000"/>
                            </a:solidFill>
                          </a:endParaRPr>
                        </a:p>
                      </a:txBody>
                      <a:tcPr>
                        <a:solidFill>
                          <a:schemeClr val="bg1"/>
                        </a:solidFill>
                      </a:tcPr>
                    </a:tc>
                    <a:extLst>
                      <a:ext uri="{0D108BD9-81ED-4DB2-BD59-A6C34878D82A}">
                        <a16:rowId xmlns:a16="http://schemas.microsoft.com/office/drawing/2014/main" val="988932312"/>
                      </a:ext>
                    </a:extLst>
                  </a:tr>
                </a:tbl>
              </a:graphicData>
            </a:graphic>
          </p:graphicFrame>
        </mc:Choice>
        <mc:Fallback xmlns="">
          <p:graphicFrame>
            <p:nvGraphicFramePr>
              <p:cNvPr id="11" name="表 10"/>
              <p:cNvGraphicFramePr>
                <a:graphicFrameLocks noGrp="1"/>
              </p:cNvGraphicFramePr>
              <p:nvPr>
                <p:extLst>
                  <p:ext uri="{D42A27DB-BD31-4B8C-83A1-F6EECF244321}">
                    <p14:modId xmlns:p14="http://schemas.microsoft.com/office/powerpoint/2010/main" val="2682839226"/>
                  </p:ext>
                </p:extLst>
              </p:nvPr>
            </p:nvGraphicFramePr>
            <p:xfrm>
              <a:off x="0" y="1325563"/>
              <a:ext cx="9144000" cy="1344562"/>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158728837"/>
                        </a:ext>
                      </a:extLst>
                    </a:gridCol>
                    <a:gridCol w="3048000">
                      <a:extLst>
                        <a:ext uri="{9D8B030D-6E8A-4147-A177-3AD203B41FA5}">
                          <a16:colId xmlns:a16="http://schemas.microsoft.com/office/drawing/2014/main" val="2555916349"/>
                        </a:ext>
                      </a:extLst>
                    </a:gridCol>
                    <a:gridCol w="3048000">
                      <a:extLst>
                        <a:ext uri="{9D8B030D-6E8A-4147-A177-3AD203B41FA5}">
                          <a16:colId xmlns:a16="http://schemas.microsoft.com/office/drawing/2014/main" val="999739280"/>
                        </a:ext>
                      </a:extLst>
                    </a:gridCol>
                  </a:tblGrid>
                  <a:tr h="582562">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2036796388"/>
                      </a:ext>
                    </a:extLst>
                  </a:tr>
                  <a:tr h="762000">
                    <a:tc>
                      <a:txBody>
                        <a:bodyPr/>
                        <a:lstStyle/>
                        <a:p>
                          <a:endParaRPr lang="ja-JP"/>
                        </a:p>
                      </a:txBody>
                      <a:tcPr>
                        <a:blipFill>
                          <a:blip r:embed="rId4"/>
                          <a:stretch>
                            <a:fillRect l="-400" t="-80159" r="-200600" b="-1587"/>
                          </a:stretch>
                        </a:blipFill>
                      </a:tcPr>
                    </a:tc>
                    <a:tc>
                      <a:txBody>
                        <a:bodyPr/>
                        <a:lstStyle/>
                        <a:p>
                          <a:endParaRPr lang="ja-JP"/>
                        </a:p>
                      </a:txBody>
                      <a:tcPr>
                        <a:blipFill>
                          <a:blip r:embed="rId4"/>
                          <a:stretch>
                            <a:fillRect l="-100400" t="-80159" r="-100600" b="-1587"/>
                          </a:stretch>
                        </a:blipFill>
                      </a:tcPr>
                    </a:tc>
                    <a:tc>
                      <a:txBody>
                        <a:bodyPr/>
                        <a:lstStyle/>
                        <a:p>
                          <a:endParaRPr lang="ja-JP"/>
                        </a:p>
                      </a:txBody>
                      <a:tcPr>
                        <a:blipFill>
                          <a:blip r:embed="rId4"/>
                          <a:stretch>
                            <a:fillRect l="-200400" t="-80159" r="-600" b="-1587"/>
                          </a:stretch>
                        </a:blipFill>
                      </a:tcPr>
                    </a:tc>
                    <a:extLst>
                      <a:ext uri="{0D108BD9-81ED-4DB2-BD59-A6C34878D82A}">
                        <a16:rowId xmlns:a16="http://schemas.microsoft.com/office/drawing/2014/main" val="988932312"/>
                      </a:ext>
                    </a:extLst>
                  </a:tr>
                </a:tbl>
              </a:graphicData>
            </a:graphic>
          </p:graphicFrame>
        </mc:Fallback>
      </mc:AlternateContent>
    </p:spTree>
    <p:extLst>
      <p:ext uri="{BB962C8B-B14F-4D97-AF65-F5344CB8AC3E}">
        <p14:creationId xmlns:p14="http://schemas.microsoft.com/office/powerpoint/2010/main" val="20528501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目標値変更実験（動画）</a:t>
            </a:r>
            <a:endParaRPr kumimoji="1" lang="ja-JP" altLang="en-US" dirty="0"/>
          </a:p>
        </p:txBody>
      </p:sp>
      <p:pic>
        <p:nvPicPr>
          <p:cNvPr id="4" name="ビデオ">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325563"/>
            <a:ext cx="9144000" cy="5151437"/>
          </a:xfrm>
        </p:spPr>
      </p:pic>
    </p:spTree>
    <p:extLst>
      <p:ext uri="{BB962C8B-B14F-4D97-AF65-F5344CB8AC3E}">
        <p14:creationId xmlns:p14="http://schemas.microsoft.com/office/powerpoint/2010/main" val="17994007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振り上げ制御実験</a:t>
            </a:r>
            <a:endParaRPr kumimoji="1" lang="ja-JP" altLang="en-US" dirty="0"/>
          </a:p>
        </p:txBody>
      </p:sp>
      <p:pic>
        <p:nvPicPr>
          <p:cNvPr id="4" name="コンテンツ プレースホルダー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3884103"/>
            <a:ext cx="4572000" cy="2973897"/>
          </a:xfr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7336" y="3884103"/>
            <a:ext cx="4566664" cy="2973897"/>
          </a:xfrm>
          <a:prstGeom prst="rect">
            <a:avLst/>
          </a:prstGeom>
        </p:spPr>
      </p:pic>
      <mc:AlternateContent xmlns:mc="http://schemas.openxmlformats.org/markup-compatibility/2006" xmlns:a14="http://schemas.microsoft.com/office/drawing/2010/main">
        <mc:Choice Requires="a14">
          <p:graphicFrame>
            <p:nvGraphicFramePr>
              <p:cNvPr id="6" name="表 5"/>
              <p:cNvGraphicFramePr>
                <a:graphicFrameLocks noGrp="1"/>
              </p:cNvGraphicFramePr>
              <p:nvPr>
                <p:extLst/>
              </p:nvPr>
            </p:nvGraphicFramePr>
            <p:xfrm>
              <a:off x="0" y="1325563"/>
              <a:ext cx="9144000" cy="2328332"/>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1257986234"/>
                        </a:ext>
                      </a:extLst>
                    </a:gridCol>
                    <a:gridCol w="3048000">
                      <a:extLst>
                        <a:ext uri="{9D8B030D-6E8A-4147-A177-3AD203B41FA5}">
                          <a16:colId xmlns:a16="http://schemas.microsoft.com/office/drawing/2014/main" val="1644629119"/>
                        </a:ext>
                      </a:extLst>
                    </a:gridCol>
                    <a:gridCol w="3048000">
                      <a:extLst>
                        <a:ext uri="{9D8B030D-6E8A-4147-A177-3AD203B41FA5}">
                          <a16:colId xmlns:a16="http://schemas.microsoft.com/office/drawing/2014/main" val="3052407329"/>
                        </a:ext>
                      </a:extLst>
                    </a:gridCol>
                  </a:tblGrid>
                  <a:tr h="582083">
                    <a:tc>
                      <a:txBody>
                        <a:bodyPr/>
                        <a:lstStyle/>
                        <a:p>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800" i="1" dirty="0" smtClean="0">
                                    <a:latin typeface="Cambria Math" panose="02040503050406030204" pitchFamily="18" charset="0"/>
                                  </a:rPr>
                                  <m:t>𝑛</m:t>
                                </m:r>
                              </m:oMath>
                            </m:oMathPara>
                          </a14:m>
                          <a:endParaRPr kumimoji="1" lang="ja-JP" altLang="en-US" sz="2800"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800" i="1" dirty="0" smtClean="0">
                                    <a:latin typeface="Cambria Math" panose="02040503050406030204" pitchFamily="18" charset="0"/>
                                  </a:rPr>
                                  <m:t>𝑘</m:t>
                                </m:r>
                              </m:oMath>
                            </m:oMathPara>
                          </a14:m>
                          <a:endParaRPr kumimoji="1" lang="ja-JP" altLang="en-US" sz="2800" dirty="0"/>
                        </a:p>
                      </a:txBody>
                      <a:tcPr/>
                    </a:tc>
                    <a:extLst>
                      <a:ext uri="{0D108BD9-81ED-4DB2-BD59-A6C34878D82A}">
                        <a16:rowId xmlns:a16="http://schemas.microsoft.com/office/drawing/2014/main" val="2695980609"/>
                      </a:ext>
                    </a:extLst>
                  </a:tr>
                  <a:tr h="582083">
                    <a:tc>
                      <a:txBody>
                        <a:bodyPr/>
                        <a:lstStyle/>
                        <a:p>
                          <a:pPr algn="ctr"/>
                          <a:r>
                            <a:rPr kumimoji="1" lang="ja-JP" altLang="en-US" sz="3200" dirty="0" smtClean="0">
                              <a:solidFill>
                                <a:srgbClr val="FF0000"/>
                              </a:solidFill>
                            </a:rPr>
                            <a:t>パターン</a:t>
                          </a:r>
                          <a:r>
                            <a:rPr kumimoji="1" lang="en-US" altLang="ja-JP" sz="3200" dirty="0" smtClean="0">
                              <a:solidFill>
                                <a:srgbClr val="FF0000"/>
                              </a:solidFill>
                            </a:rPr>
                            <a:t>1</a:t>
                          </a:r>
                          <a:endParaRPr kumimoji="1" lang="ja-JP" altLang="en-US" sz="32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400" b="0" i="1" dirty="0" smtClean="0">
                                    <a:solidFill>
                                      <a:srgbClr val="FF0000"/>
                                    </a:solidFill>
                                    <a:latin typeface="Cambria Math" panose="02040503050406030204" pitchFamily="18" charset="0"/>
                                  </a:rPr>
                                  <m:t>0.4</m:t>
                                </m:r>
                              </m:oMath>
                            </m:oMathPara>
                          </a14:m>
                          <a:endParaRPr kumimoji="1" lang="ja-JP" altLang="en-US" sz="2400" dirty="0">
                            <a:solidFill>
                              <a:srgbClr val="FF0000"/>
                            </a:solidFill>
                          </a:endParaRPr>
                        </a:p>
                      </a:txBody>
                      <a:tcPr>
                        <a:solidFill>
                          <a:schemeClr val="bg1"/>
                        </a:solidFill>
                      </a:tcPr>
                    </a:tc>
                    <a:tc>
                      <a:txBody>
                        <a:bodyPr/>
                        <a:lstStyle/>
                        <a:p>
                          <a:pPr algn="ctr"/>
                          <a14:m>
                            <m:oMath xmlns:m="http://schemas.openxmlformats.org/officeDocument/2006/math">
                              <m:r>
                                <a:rPr kumimoji="1" lang="en-US" altLang="ja-JP" sz="2800" b="0" i="1" dirty="0" smtClean="0">
                                  <a:solidFill>
                                    <a:srgbClr val="FF0000"/>
                                  </a:solidFill>
                                  <a:latin typeface="Cambria Math" panose="02040503050406030204" pitchFamily="18" charset="0"/>
                                </a:rPr>
                                <m:t>1.0×</m:t>
                              </m:r>
                              <m:sSup>
                                <m:sSupPr>
                                  <m:ctrlPr>
                                    <a:rPr kumimoji="1" lang="en-US" altLang="ja-JP" sz="2800" b="0" i="1" dirty="0" smtClean="0">
                                      <a:solidFill>
                                        <a:srgbClr val="FF0000"/>
                                      </a:solidFill>
                                      <a:latin typeface="Cambria Math" panose="02040503050406030204" pitchFamily="18" charset="0"/>
                                    </a:rPr>
                                  </m:ctrlPr>
                                </m:sSupPr>
                                <m:e>
                                  <m:r>
                                    <a:rPr kumimoji="1" lang="en-US" altLang="ja-JP" sz="2800" b="0" i="1" dirty="0" smtClean="0">
                                      <a:solidFill>
                                        <a:srgbClr val="FF0000"/>
                                      </a:solidFill>
                                      <a:latin typeface="Cambria Math" panose="02040503050406030204" pitchFamily="18" charset="0"/>
                                    </a:rPr>
                                    <m:t>10</m:t>
                                  </m:r>
                                </m:e>
                                <m:sup>
                                  <m:r>
                                    <a:rPr kumimoji="1" lang="en-US" altLang="ja-JP" sz="2800" b="1" i="1" dirty="0" smtClean="0">
                                      <a:solidFill>
                                        <a:srgbClr val="FF0000"/>
                                      </a:solidFill>
                                      <a:latin typeface="Cambria Math" panose="02040503050406030204" pitchFamily="18" charset="0"/>
                                    </a:rPr>
                                    <m:t>𝟑</m:t>
                                  </m:r>
                                </m:sup>
                              </m:sSup>
                            </m:oMath>
                          </a14:m>
                          <a:r>
                            <a:rPr kumimoji="1" lang="en-US" altLang="ja-JP" sz="2800" dirty="0" smtClean="0">
                              <a:solidFill>
                                <a:srgbClr val="FF0000"/>
                              </a:solidFill>
                            </a:rPr>
                            <a:t> </a:t>
                          </a:r>
                          <a:endParaRPr kumimoji="1" lang="ja-JP" altLang="en-US" sz="2800" dirty="0">
                            <a:solidFill>
                              <a:srgbClr val="FF0000"/>
                            </a:solidFill>
                          </a:endParaRPr>
                        </a:p>
                      </a:txBody>
                      <a:tcPr>
                        <a:solidFill>
                          <a:schemeClr val="bg1"/>
                        </a:solidFill>
                      </a:tcPr>
                    </a:tc>
                    <a:extLst>
                      <a:ext uri="{0D108BD9-81ED-4DB2-BD59-A6C34878D82A}">
                        <a16:rowId xmlns:a16="http://schemas.microsoft.com/office/drawing/2014/main" val="3515024399"/>
                      </a:ext>
                    </a:extLst>
                  </a:tr>
                  <a:tr h="582083">
                    <a:tc>
                      <a:txBody>
                        <a:bodyPr/>
                        <a:lstStyle/>
                        <a:p>
                          <a:pPr algn="ctr"/>
                          <a:r>
                            <a:rPr kumimoji="1" lang="ja-JP" altLang="en-US" sz="3200" dirty="0" smtClean="0">
                              <a:solidFill>
                                <a:srgbClr val="00D600"/>
                              </a:solidFill>
                            </a:rPr>
                            <a:t>パターン</a:t>
                          </a:r>
                          <a:r>
                            <a:rPr kumimoji="1" lang="en-US" altLang="ja-JP" sz="3200" dirty="0" smtClean="0">
                              <a:solidFill>
                                <a:srgbClr val="00D600"/>
                              </a:solidFill>
                            </a:rPr>
                            <a:t>2</a:t>
                          </a:r>
                          <a:endParaRPr kumimoji="1" lang="ja-JP" altLang="en-US" sz="3200" dirty="0">
                            <a:solidFill>
                              <a:srgbClr val="00D6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400" b="0" i="1" dirty="0" smtClean="0">
                                    <a:solidFill>
                                      <a:srgbClr val="00D600"/>
                                    </a:solidFill>
                                    <a:latin typeface="Cambria Math" panose="02040503050406030204" pitchFamily="18" charset="0"/>
                                  </a:rPr>
                                  <m:t>0.4</m:t>
                                </m:r>
                              </m:oMath>
                            </m:oMathPara>
                          </a14:m>
                          <a:endParaRPr kumimoji="1" lang="ja-JP" altLang="en-US" sz="2400" dirty="0">
                            <a:solidFill>
                              <a:srgbClr val="00D600"/>
                            </a:solidFill>
                          </a:endParaRPr>
                        </a:p>
                      </a:txBody>
                      <a:tcPr>
                        <a:solidFill>
                          <a:schemeClr val="bg1"/>
                        </a:solidFill>
                      </a:tcPr>
                    </a:tc>
                    <a:tc>
                      <a:txBody>
                        <a:bodyPr/>
                        <a:lstStyle/>
                        <a:p>
                          <a:pPr algn="ctr"/>
                          <a:r>
                            <a:rPr kumimoji="1" lang="en-US" altLang="ja-JP" sz="2800" b="0" dirty="0" smtClean="0">
                              <a:solidFill>
                                <a:srgbClr val="00D600"/>
                              </a:solidFill>
                            </a:rPr>
                            <a:t>  </a:t>
                          </a:r>
                          <a14:m>
                            <m:oMath xmlns:m="http://schemas.openxmlformats.org/officeDocument/2006/math">
                              <m:r>
                                <a:rPr kumimoji="1" lang="en-US" altLang="ja-JP" sz="2800" b="0" i="1" dirty="0" smtClean="0">
                                  <a:solidFill>
                                    <a:srgbClr val="00D600"/>
                                  </a:solidFill>
                                  <a:latin typeface="Cambria Math" panose="02040503050406030204" pitchFamily="18" charset="0"/>
                                </a:rPr>
                                <m:t>1.0×</m:t>
                              </m:r>
                              <m:sSup>
                                <m:sSupPr>
                                  <m:ctrlPr>
                                    <a:rPr kumimoji="1" lang="en-US" altLang="ja-JP" sz="2800" b="0" i="1" dirty="0" smtClean="0">
                                      <a:solidFill>
                                        <a:srgbClr val="00D600"/>
                                      </a:solidFill>
                                      <a:latin typeface="Cambria Math" panose="02040503050406030204" pitchFamily="18" charset="0"/>
                                    </a:rPr>
                                  </m:ctrlPr>
                                </m:sSupPr>
                                <m:e>
                                  <m:r>
                                    <a:rPr kumimoji="1" lang="en-US" altLang="ja-JP" sz="2800" b="0" i="1" dirty="0" smtClean="0">
                                      <a:solidFill>
                                        <a:srgbClr val="00D600"/>
                                      </a:solidFill>
                                      <a:latin typeface="Cambria Math" panose="02040503050406030204" pitchFamily="18" charset="0"/>
                                    </a:rPr>
                                    <m:t>10</m:t>
                                  </m:r>
                                </m:e>
                                <m:sup>
                                  <m:r>
                                    <a:rPr kumimoji="1" lang="en-US" altLang="ja-JP" sz="2800" b="1" i="1" dirty="0" smtClean="0">
                                      <a:solidFill>
                                        <a:srgbClr val="00D600"/>
                                      </a:solidFill>
                                      <a:latin typeface="Cambria Math" panose="02040503050406030204" pitchFamily="18" charset="0"/>
                                    </a:rPr>
                                    <m:t>𝟒</m:t>
                                  </m:r>
                                </m:sup>
                              </m:sSup>
                              <m:r>
                                <m:rPr>
                                  <m:nor/>
                                </m:rPr>
                                <a:rPr kumimoji="1" lang="en-US" altLang="ja-JP" sz="2800" dirty="0" smtClean="0">
                                  <a:solidFill>
                                    <a:srgbClr val="00D600"/>
                                  </a:solidFill>
                                </a:rPr>
                                <m:t> </m:t>
                              </m:r>
                            </m:oMath>
                          </a14:m>
                          <a:endParaRPr kumimoji="1" lang="ja-JP" altLang="en-US" sz="2800" dirty="0">
                            <a:solidFill>
                              <a:srgbClr val="00D600"/>
                            </a:solidFill>
                          </a:endParaRPr>
                        </a:p>
                      </a:txBody>
                      <a:tcPr>
                        <a:solidFill>
                          <a:schemeClr val="bg1"/>
                        </a:solidFill>
                      </a:tcPr>
                    </a:tc>
                    <a:extLst>
                      <a:ext uri="{0D108BD9-81ED-4DB2-BD59-A6C34878D82A}">
                        <a16:rowId xmlns:a16="http://schemas.microsoft.com/office/drawing/2014/main" val="3886389138"/>
                      </a:ext>
                    </a:extLst>
                  </a:tr>
                  <a:tr h="582083">
                    <a:tc>
                      <a:txBody>
                        <a:bodyPr/>
                        <a:lstStyle/>
                        <a:p>
                          <a:pPr algn="ctr"/>
                          <a:r>
                            <a:rPr kumimoji="1" lang="ja-JP" altLang="en-US" sz="3200" dirty="0" smtClean="0">
                              <a:solidFill>
                                <a:srgbClr val="0000FF"/>
                              </a:solidFill>
                            </a:rPr>
                            <a:t>パターン</a:t>
                          </a:r>
                          <a:r>
                            <a:rPr kumimoji="1" lang="en-US" altLang="ja-JP" sz="3200" dirty="0" smtClean="0">
                              <a:solidFill>
                                <a:srgbClr val="0000FF"/>
                              </a:solidFill>
                            </a:rPr>
                            <a:t>3</a:t>
                          </a:r>
                          <a:endParaRPr kumimoji="1" lang="ja-JP" altLang="en-US" sz="3200" dirty="0">
                            <a:solidFill>
                              <a:srgbClr val="0000FF"/>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dirty="0" smtClean="0">
                                    <a:solidFill>
                                      <a:srgbClr val="0000FF"/>
                                    </a:solidFill>
                                    <a:latin typeface="Cambria Math" panose="02040503050406030204" pitchFamily="18" charset="0"/>
                                  </a:rPr>
                                  <m:t>0.4</m:t>
                                </m:r>
                              </m:oMath>
                            </m:oMathPara>
                          </a14:m>
                          <a:endParaRPr kumimoji="1" lang="ja-JP" altLang="en-US" sz="2400" dirty="0">
                            <a:solidFill>
                              <a:srgbClr val="0000FF"/>
                            </a:solidFill>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800" b="0" i="1" dirty="0" smtClean="0">
                                  <a:solidFill>
                                    <a:srgbClr val="0000FF"/>
                                  </a:solidFill>
                                  <a:latin typeface="Cambria Math" panose="02040503050406030204" pitchFamily="18" charset="0"/>
                                </a:rPr>
                                <m:t>1.0×</m:t>
                              </m:r>
                              <m:sSup>
                                <m:sSupPr>
                                  <m:ctrlPr>
                                    <a:rPr kumimoji="1" lang="en-US" altLang="ja-JP" sz="2800" b="0" i="1" dirty="0" smtClean="0">
                                      <a:solidFill>
                                        <a:srgbClr val="0000FF"/>
                                      </a:solidFill>
                                      <a:latin typeface="Cambria Math" panose="02040503050406030204" pitchFamily="18" charset="0"/>
                                    </a:rPr>
                                  </m:ctrlPr>
                                </m:sSupPr>
                                <m:e>
                                  <m:r>
                                    <a:rPr kumimoji="1" lang="en-US" altLang="ja-JP" sz="2800" b="0" i="1" dirty="0" smtClean="0">
                                      <a:solidFill>
                                        <a:srgbClr val="0000FF"/>
                                      </a:solidFill>
                                      <a:latin typeface="Cambria Math" panose="02040503050406030204" pitchFamily="18" charset="0"/>
                                    </a:rPr>
                                    <m:t>10</m:t>
                                  </m:r>
                                </m:e>
                                <m:sup>
                                  <m:r>
                                    <a:rPr kumimoji="1" lang="en-US" altLang="ja-JP" sz="2800" b="1" i="1" dirty="0" smtClean="0">
                                      <a:solidFill>
                                        <a:srgbClr val="0000FF"/>
                                      </a:solidFill>
                                      <a:latin typeface="Cambria Math" panose="02040503050406030204" pitchFamily="18" charset="0"/>
                                    </a:rPr>
                                    <m:t>𝟓</m:t>
                                  </m:r>
                                </m:sup>
                              </m:sSup>
                            </m:oMath>
                          </a14:m>
                          <a:r>
                            <a:rPr kumimoji="1" lang="en-US" altLang="ja-JP" sz="2800" dirty="0" smtClean="0">
                              <a:solidFill>
                                <a:srgbClr val="0000FF"/>
                              </a:solidFill>
                            </a:rPr>
                            <a:t> </a:t>
                          </a:r>
                          <a:endParaRPr kumimoji="1" lang="ja-JP" altLang="en-US" sz="2800" dirty="0">
                            <a:solidFill>
                              <a:srgbClr val="0000FF"/>
                            </a:solidFill>
                          </a:endParaRPr>
                        </a:p>
                      </a:txBody>
                      <a:tcPr>
                        <a:solidFill>
                          <a:schemeClr val="bg1"/>
                        </a:solidFill>
                      </a:tcPr>
                    </a:tc>
                    <a:extLst>
                      <a:ext uri="{0D108BD9-81ED-4DB2-BD59-A6C34878D82A}">
                        <a16:rowId xmlns:a16="http://schemas.microsoft.com/office/drawing/2014/main" val="1527975363"/>
                      </a:ext>
                    </a:extLst>
                  </a:tr>
                </a:tbl>
              </a:graphicData>
            </a:graphic>
          </p:graphicFrame>
        </mc:Choice>
        <mc:Fallback xmlns="">
          <p:graphicFrame>
            <p:nvGraphicFramePr>
              <p:cNvPr id="6" name="表 5"/>
              <p:cNvGraphicFramePr>
                <a:graphicFrameLocks noGrp="1"/>
              </p:cNvGraphicFramePr>
              <p:nvPr>
                <p:extLst>
                  <p:ext uri="{D42A27DB-BD31-4B8C-83A1-F6EECF244321}">
                    <p14:modId xmlns:p14="http://schemas.microsoft.com/office/powerpoint/2010/main" val="75284340"/>
                  </p:ext>
                </p:extLst>
              </p:nvPr>
            </p:nvGraphicFramePr>
            <p:xfrm>
              <a:off x="0" y="1325563"/>
              <a:ext cx="9144000" cy="2328332"/>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1257986234"/>
                        </a:ext>
                      </a:extLst>
                    </a:gridCol>
                    <a:gridCol w="3048000">
                      <a:extLst>
                        <a:ext uri="{9D8B030D-6E8A-4147-A177-3AD203B41FA5}">
                          <a16:colId xmlns:a16="http://schemas.microsoft.com/office/drawing/2014/main" val="1644629119"/>
                        </a:ext>
                      </a:extLst>
                    </a:gridCol>
                    <a:gridCol w="3048000">
                      <a:extLst>
                        <a:ext uri="{9D8B030D-6E8A-4147-A177-3AD203B41FA5}">
                          <a16:colId xmlns:a16="http://schemas.microsoft.com/office/drawing/2014/main" val="3052407329"/>
                        </a:ext>
                      </a:extLst>
                    </a:gridCol>
                  </a:tblGrid>
                  <a:tr h="582083">
                    <a:tc>
                      <a:txBody>
                        <a:bodyPr/>
                        <a:lstStyle/>
                        <a:p>
                          <a:endParaRPr kumimoji="1" lang="ja-JP" altLang="en-US" dirty="0"/>
                        </a:p>
                      </a:txBody>
                      <a:tcPr/>
                    </a:tc>
                    <a:tc>
                      <a:txBody>
                        <a:bodyPr/>
                        <a:lstStyle/>
                        <a:p>
                          <a:endParaRPr lang="ja-JP"/>
                        </a:p>
                      </a:txBody>
                      <a:tcPr>
                        <a:blipFill>
                          <a:blip r:embed="rId5"/>
                          <a:stretch>
                            <a:fillRect l="-100400" t="-1042" r="-100600" b="-332292"/>
                          </a:stretch>
                        </a:blipFill>
                      </a:tcPr>
                    </a:tc>
                    <a:tc>
                      <a:txBody>
                        <a:bodyPr/>
                        <a:lstStyle/>
                        <a:p>
                          <a:endParaRPr lang="ja-JP"/>
                        </a:p>
                      </a:txBody>
                      <a:tcPr>
                        <a:blipFill>
                          <a:blip r:embed="rId5"/>
                          <a:stretch>
                            <a:fillRect l="-200400" t="-1042" r="-600" b="-332292"/>
                          </a:stretch>
                        </a:blipFill>
                      </a:tcPr>
                    </a:tc>
                    <a:extLst>
                      <a:ext uri="{0D108BD9-81ED-4DB2-BD59-A6C34878D82A}">
                        <a16:rowId xmlns:a16="http://schemas.microsoft.com/office/drawing/2014/main" val="2695980609"/>
                      </a:ext>
                    </a:extLst>
                  </a:tr>
                  <a:tr h="582083">
                    <a:tc>
                      <a:txBody>
                        <a:bodyPr/>
                        <a:lstStyle/>
                        <a:p>
                          <a:pPr algn="ctr"/>
                          <a:r>
                            <a:rPr kumimoji="1" lang="ja-JP" altLang="en-US" sz="3200" dirty="0" smtClean="0">
                              <a:solidFill>
                                <a:srgbClr val="FF0000"/>
                              </a:solidFill>
                            </a:rPr>
                            <a:t>パターン</a:t>
                          </a:r>
                          <a:r>
                            <a:rPr kumimoji="1" lang="en-US" altLang="ja-JP" sz="3200" dirty="0" smtClean="0">
                              <a:solidFill>
                                <a:srgbClr val="FF0000"/>
                              </a:solidFill>
                            </a:rPr>
                            <a:t>1</a:t>
                          </a:r>
                          <a:endParaRPr kumimoji="1" lang="ja-JP" altLang="en-US" sz="3200" dirty="0">
                            <a:solidFill>
                              <a:srgbClr val="FF0000"/>
                            </a:solidFill>
                          </a:endParaRPr>
                        </a:p>
                      </a:txBody>
                      <a:tcPr>
                        <a:solidFill>
                          <a:schemeClr val="bg1"/>
                        </a:solidFill>
                      </a:tcPr>
                    </a:tc>
                    <a:tc>
                      <a:txBody>
                        <a:bodyPr/>
                        <a:lstStyle/>
                        <a:p>
                          <a:endParaRPr lang="ja-JP"/>
                        </a:p>
                      </a:txBody>
                      <a:tcPr>
                        <a:blipFill>
                          <a:blip r:embed="rId5"/>
                          <a:stretch>
                            <a:fillRect l="-100400" t="-101042" r="-100600" b="-232292"/>
                          </a:stretch>
                        </a:blipFill>
                      </a:tcPr>
                    </a:tc>
                    <a:tc>
                      <a:txBody>
                        <a:bodyPr/>
                        <a:lstStyle/>
                        <a:p>
                          <a:endParaRPr lang="ja-JP"/>
                        </a:p>
                      </a:txBody>
                      <a:tcPr>
                        <a:blipFill>
                          <a:blip r:embed="rId5"/>
                          <a:stretch>
                            <a:fillRect l="-200400" t="-101042" r="-600" b="-232292"/>
                          </a:stretch>
                        </a:blipFill>
                      </a:tcPr>
                    </a:tc>
                    <a:extLst>
                      <a:ext uri="{0D108BD9-81ED-4DB2-BD59-A6C34878D82A}">
                        <a16:rowId xmlns:a16="http://schemas.microsoft.com/office/drawing/2014/main" val="3515024399"/>
                      </a:ext>
                    </a:extLst>
                  </a:tr>
                  <a:tr h="582083">
                    <a:tc>
                      <a:txBody>
                        <a:bodyPr/>
                        <a:lstStyle/>
                        <a:p>
                          <a:pPr algn="ctr"/>
                          <a:r>
                            <a:rPr kumimoji="1" lang="ja-JP" altLang="en-US" sz="3200" dirty="0" smtClean="0">
                              <a:solidFill>
                                <a:srgbClr val="00D600"/>
                              </a:solidFill>
                            </a:rPr>
                            <a:t>パターン</a:t>
                          </a:r>
                          <a:r>
                            <a:rPr kumimoji="1" lang="en-US" altLang="ja-JP" sz="3200" dirty="0" smtClean="0">
                              <a:solidFill>
                                <a:srgbClr val="00D600"/>
                              </a:solidFill>
                            </a:rPr>
                            <a:t>2</a:t>
                          </a:r>
                          <a:endParaRPr kumimoji="1" lang="ja-JP" altLang="en-US" sz="3200" dirty="0">
                            <a:solidFill>
                              <a:srgbClr val="00D600"/>
                            </a:solidFill>
                          </a:endParaRPr>
                        </a:p>
                      </a:txBody>
                      <a:tcPr>
                        <a:solidFill>
                          <a:schemeClr val="bg1"/>
                        </a:solidFill>
                      </a:tcPr>
                    </a:tc>
                    <a:tc>
                      <a:txBody>
                        <a:bodyPr/>
                        <a:lstStyle/>
                        <a:p>
                          <a:endParaRPr lang="ja-JP"/>
                        </a:p>
                      </a:txBody>
                      <a:tcPr>
                        <a:blipFill>
                          <a:blip r:embed="rId5"/>
                          <a:stretch>
                            <a:fillRect l="-100400" t="-203158" r="-100600" b="-134737"/>
                          </a:stretch>
                        </a:blipFill>
                      </a:tcPr>
                    </a:tc>
                    <a:tc>
                      <a:txBody>
                        <a:bodyPr/>
                        <a:lstStyle/>
                        <a:p>
                          <a:endParaRPr lang="ja-JP"/>
                        </a:p>
                      </a:txBody>
                      <a:tcPr>
                        <a:blipFill>
                          <a:blip r:embed="rId5"/>
                          <a:stretch>
                            <a:fillRect l="-200400" t="-203158" r="-600" b="-134737"/>
                          </a:stretch>
                        </a:blipFill>
                      </a:tcPr>
                    </a:tc>
                    <a:extLst>
                      <a:ext uri="{0D108BD9-81ED-4DB2-BD59-A6C34878D82A}">
                        <a16:rowId xmlns:a16="http://schemas.microsoft.com/office/drawing/2014/main" val="3886389138"/>
                      </a:ext>
                    </a:extLst>
                  </a:tr>
                  <a:tr h="582083">
                    <a:tc>
                      <a:txBody>
                        <a:bodyPr/>
                        <a:lstStyle/>
                        <a:p>
                          <a:pPr algn="ctr"/>
                          <a:r>
                            <a:rPr kumimoji="1" lang="ja-JP" altLang="en-US" sz="3200" dirty="0" smtClean="0">
                              <a:solidFill>
                                <a:srgbClr val="0000FF"/>
                              </a:solidFill>
                            </a:rPr>
                            <a:t>パターン</a:t>
                          </a:r>
                          <a:r>
                            <a:rPr kumimoji="1" lang="en-US" altLang="ja-JP" sz="3200" dirty="0" smtClean="0">
                              <a:solidFill>
                                <a:srgbClr val="0000FF"/>
                              </a:solidFill>
                            </a:rPr>
                            <a:t>3</a:t>
                          </a:r>
                          <a:endParaRPr kumimoji="1" lang="ja-JP" altLang="en-US" sz="3200" dirty="0">
                            <a:solidFill>
                              <a:srgbClr val="0000FF"/>
                            </a:solidFill>
                          </a:endParaRPr>
                        </a:p>
                      </a:txBody>
                      <a:tcPr>
                        <a:solidFill>
                          <a:schemeClr val="bg1"/>
                        </a:solidFill>
                      </a:tcPr>
                    </a:tc>
                    <a:tc>
                      <a:txBody>
                        <a:bodyPr/>
                        <a:lstStyle/>
                        <a:p>
                          <a:endParaRPr lang="ja-JP"/>
                        </a:p>
                      </a:txBody>
                      <a:tcPr>
                        <a:blipFill>
                          <a:blip r:embed="rId5"/>
                          <a:stretch>
                            <a:fillRect l="-100400" t="-300000" r="-100600" b="-33333"/>
                          </a:stretch>
                        </a:blipFill>
                      </a:tcPr>
                    </a:tc>
                    <a:tc>
                      <a:txBody>
                        <a:bodyPr/>
                        <a:lstStyle/>
                        <a:p>
                          <a:endParaRPr lang="ja-JP"/>
                        </a:p>
                      </a:txBody>
                      <a:tcPr>
                        <a:blipFill>
                          <a:blip r:embed="rId5"/>
                          <a:stretch>
                            <a:fillRect l="-200400" t="-300000" r="-600" b="-33333"/>
                          </a:stretch>
                        </a:blipFill>
                      </a:tcPr>
                    </a:tc>
                    <a:extLst>
                      <a:ext uri="{0D108BD9-81ED-4DB2-BD59-A6C34878D82A}">
                        <a16:rowId xmlns:a16="http://schemas.microsoft.com/office/drawing/2014/main" val="1527975363"/>
                      </a:ext>
                    </a:extLst>
                  </a:tr>
                </a:tbl>
              </a:graphicData>
            </a:graphic>
          </p:graphicFrame>
        </mc:Fallback>
      </mc:AlternateContent>
    </p:spTree>
    <p:extLst>
      <p:ext uri="{BB962C8B-B14F-4D97-AF65-F5344CB8AC3E}">
        <p14:creationId xmlns:p14="http://schemas.microsoft.com/office/powerpoint/2010/main" val="48403615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実験とシミュレーションの比較</a:t>
            </a:r>
            <a:endParaRPr kumimoji="1" lang="ja-JP" altLang="en-US" dirty="0"/>
          </a:p>
        </p:txBody>
      </p:sp>
      <mc:AlternateContent xmlns:mc="http://schemas.openxmlformats.org/markup-compatibility/2006" xmlns:a14="http://schemas.microsoft.com/office/drawing/2010/main">
        <mc:Choice Requires="a14">
          <p:graphicFrame>
            <p:nvGraphicFramePr>
              <p:cNvPr id="10" name="表 9"/>
              <p:cNvGraphicFramePr>
                <a:graphicFrameLocks noGrp="1"/>
              </p:cNvGraphicFramePr>
              <p:nvPr>
                <p:extLst/>
              </p:nvPr>
            </p:nvGraphicFramePr>
            <p:xfrm>
              <a:off x="0" y="1325563"/>
              <a:ext cx="9144000" cy="1164166"/>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2812870577"/>
                        </a:ext>
                      </a:extLst>
                    </a:gridCol>
                    <a:gridCol w="3048000">
                      <a:extLst>
                        <a:ext uri="{9D8B030D-6E8A-4147-A177-3AD203B41FA5}">
                          <a16:colId xmlns:a16="http://schemas.microsoft.com/office/drawing/2014/main" val="3518170749"/>
                        </a:ext>
                      </a:extLst>
                    </a:gridCol>
                    <a:gridCol w="3048000">
                      <a:extLst>
                        <a:ext uri="{9D8B030D-6E8A-4147-A177-3AD203B41FA5}">
                          <a16:colId xmlns:a16="http://schemas.microsoft.com/office/drawing/2014/main" val="3527793638"/>
                        </a:ext>
                      </a:extLst>
                    </a:gridCol>
                  </a:tblGrid>
                  <a:tr h="582083">
                    <a:tc>
                      <a:txBody>
                        <a:bodyPr/>
                        <a:lstStyle/>
                        <a:p>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800" i="1" dirty="0" smtClean="0">
                                    <a:latin typeface="Cambria Math" panose="02040503050406030204" pitchFamily="18" charset="0"/>
                                  </a:rPr>
                                  <m:t>𝑛</m:t>
                                </m:r>
                              </m:oMath>
                            </m:oMathPara>
                          </a14:m>
                          <a:endParaRPr kumimoji="1" lang="ja-JP" altLang="en-US" sz="2800"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800" i="1" dirty="0" smtClean="0">
                                    <a:latin typeface="Cambria Math" panose="02040503050406030204" pitchFamily="18" charset="0"/>
                                  </a:rPr>
                                  <m:t>𝑘</m:t>
                                </m:r>
                              </m:oMath>
                            </m:oMathPara>
                          </a14:m>
                          <a:endParaRPr kumimoji="1" lang="ja-JP" altLang="en-US" sz="2800" dirty="0"/>
                        </a:p>
                      </a:txBody>
                      <a:tcPr/>
                    </a:tc>
                    <a:extLst>
                      <a:ext uri="{0D108BD9-81ED-4DB2-BD59-A6C34878D82A}">
                        <a16:rowId xmlns:a16="http://schemas.microsoft.com/office/drawing/2014/main" val="2553102324"/>
                      </a:ext>
                    </a:extLst>
                  </a:tr>
                  <a:tr h="582083">
                    <a:tc>
                      <a:txBody>
                        <a:bodyPr/>
                        <a:lstStyle/>
                        <a:p>
                          <a:pPr algn="ctr"/>
                          <a:r>
                            <a:rPr kumimoji="1" lang="ja-JP" altLang="en-US" sz="3200" dirty="0" smtClean="0">
                              <a:solidFill>
                                <a:srgbClr val="FF0000"/>
                              </a:solidFill>
                            </a:rPr>
                            <a:t>パターン</a:t>
                          </a:r>
                          <a:r>
                            <a:rPr kumimoji="1" lang="en-US" altLang="ja-JP" sz="3200" dirty="0" smtClean="0">
                              <a:solidFill>
                                <a:srgbClr val="FF0000"/>
                              </a:solidFill>
                            </a:rPr>
                            <a:t>1</a:t>
                          </a: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dirty="0" smtClean="0">
                                    <a:solidFill>
                                      <a:srgbClr val="FF0000"/>
                                    </a:solidFill>
                                    <a:latin typeface="Cambria Math" panose="02040503050406030204" pitchFamily="18" charset="0"/>
                                  </a:rPr>
                                  <m:t>0.4</m:t>
                                </m:r>
                              </m:oMath>
                            </m:oMathPara>
                          </a14:m>
                          <a:endParaRPr kumimoji="1" lang="ja-JP" altLang="en-US" sz="2400" dirty="0">
                            <a:solidFill>
                              <a:srgbClr val="FF0000"/>
                            </a:solidFill>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800" b="0" i="1" dirty="0" smtClean="0">
                                  <a:solidFill>
                                    <a:srgbClr val="FF0000"/>
                                  </a:solidFill>
                                  <a:latin typeface="Cambria Math" panose="02040503050406030204" pitchFamily="18" charset="0"/>
                                </a:rPr>
                                <m:t>1.0×</m:t>
                              </m:r>
                              <m:sSup>
                                <m:sSupPr>
                                  <m:ctrlPr>
                                    <a:rPr kumimoji="1" lang="en-US" altLang="ja-JP" sz="2800" b="0" i="1" dirty="0" smtClean="0">
                                      <a:solidFill>
                                        <a:srgbClr val="FF0000"/>
                                      </a:solidFill>
                                      <a:latin typeface="Cambria Math" panose="02040503050406030204" pitchFamily="18" charset="0"/>
                                    </a:rPr>
                                  </m:ctrlPr>
                                </m:sSupPr>
                                <m:e>
                                  <m:r>
                                    <a:rPr kumimoji="1" lang="en-US" altLang="ja-JP" sz="2800" b="0" i="1" dirty="0" smtClean="0">
                                      <a:solidFill>
                                        <a:srgbClr val="FF0000"/>
                                      </a:solidFill>
                                      <a:latin typeface="Cambria Math" panose="02040503050406030204" pitchFamily="18" charset="0"/>
                                    </a:rPr>
                                    <m:t>10</m:t>
                                  </m:r>
                                </m:e>
                                <m:sup>
                                  <m:r>
                                    <a:rPr kumimoji="1" lang="en-US" altLang="ja-JP" sz="2800" b="0" i="1" dirty="0" smtClean="0">
                                      <a:solidFill>
                                        <a:srgbClr val="FF0000"/>
                                      </a:solidFill>
                                      <a:latin typeface="Cambria Math" panose="02040503050406030204" pitchFamily="18" charset="0"/>
                                    </a:rPr>
                                    <m:t>3</m:t>
                                  </m:r>
                                </m:sup>
                              </m:sSup>
                            </m:oMath>
                          </a14:m>
                          <a:r>
                            <a:rPr kumimoji="1" lang="en-US" altLang="ja-JP" sz="2800" dirty="0" smtClean="0">
                              <a:solidFill>
                                <a:srgbClr val="FF0000"/>
                              </a:solidFill>
                            </a:rPr>
                            <a:t> </a:t>
                          </a:r>
                          <a:endParaRPr kumimoji="1" lang="ja-JP" altLang="en-US" sz="2800" dirty="0">
                            <a:solidFill>
                              <a:srgbClr val="FF0000"/>
                            </a:solidFill>
                          </a:endParaRPr>
                        </a:p>
                      </a:txBody>
                      <a:tcPr>
                        <a:solidFill>
                          <a:schemeClr val="bg1"/>
                        </a:solidFill>
                      </a:tcPr>
                    </a:tc>
                    <a:extLst>
                      <a:ext uri="{0D108BD9-81ED-4DB2-BD59-A6C34878D82A}">
                        <a16:rowId xmlns:a16="http://schemas.microsoft.com/office/drawing/2014/main" val="4198804189"/>
                      </a:ext>
                    </a:extLst>
                  </a:tr>
                </a:tbl>
              </a:graphicData>
            </a:graphic>
          </p:graphicFrame>
        </mc:Choice>
        <mc:Fallback xmlns="">
          <p:graphicFrame>
            <p:nvGraphicFramePr>
              <p:cNvPr id="10" name="表 9"/>
              <p:cNvGraphicFramePr>
                <a:graphicFrameLocks noGrp="1"/>
              </p:cNvGraphicFramePr>
              <p:nvPr>
                <p:extLst>
                  <p:ext uri="{D42A27DB-BD31-4B8C-83A1-F6EECF244321}">
                    <p14:modId xmlns:p14="http://schemas.microsoft.com/office/powerpoint/2010/main" val="3960589289"/>
                  </p:ext>
                </p:extLst>
              </p:nvPr>
            </p:nvGraphicFramePr>
            <p:xfrm>
              <a:off x="0" y="1325563"/>
              <a:ext cx="9144000" cy="1164166"/>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2812870577"/>
                        </a:ext>
                      </a:extLst>
                    </a:gridCol>
                    <a:gridCol w="3048000">
                      <a:extLst>
                        <a:ext uri="{9D8B030D-6E8A-4147-A177-3AD203B41FA5}">
                          <a16:colId xmlns:a16="http://schemas.microsoft.com/office/drawing/2014/main" val="3518170749"/>
                        </a:ext>
                      </a:extLst>
                    </a:gridCol>
                    <a:gridCol w="3048000">
                      <a:extLst>
                        <a:ext uri="{9D8B030D-6E8A-4147-A177-3AD203B41FA5}">
                          <a16:colId xmlns:a16="http://schemas.microsoft.com/office/drawing/2014/main" val="3527793638"/>
                        </a:ext>
                      </a:extLst>
                    </a:gridCol>
                  </a:tblGrid>
                  <a:tr h="582083">
                    <a:tc>
                      <a:txBody>
                        <a:bodyPr/>
                        <a:lstStyle/>
                        <a:p>
                          <a:endParaRPr kumimoji="1" lang="ja-JP" altLang="en-US" dirty="0"/>
                        </a:p>
                      </a:txBody>
                      <a:tcPr/>
                    </a:tc>
                    <a:tc>
                      <a:txBody>
                        <a:bodyPr/>
                        <a:lstStyle/>
                        <a:p>
                          <a:endParaRPr lang="ja-JP"/>
                        </a:p>
                      </a:txBody>
                      <a:tcPr>
                        <a:blipFill>
                          <a:blip r:embed="rId2"/>
                          <a:stretch>
                            <a:fillRect l="-100400" t="-1042" r="-100600" b="-133333"/>
                          </a:stretch>
                        </a:blipFill>
                      </a:tcPr>
                    </a:tc>
                    <a:tc>
                      <a:txBody>
                        <a:bodyPr/>
                        <a:lstStyle/>
                        <a:p>
                          <a:endParaRPr lang="ja-JP"/>
                        </a:p>
                      </a:txBody>
                      <a:tcPr>
                        <a:blipFill>
                          <a:blip r:embed="rId2"/>
                          <a:stretch>
                            <a:fillRect l="-200400" t="-1042" r="-600" b="-133333"/>
                          </a:stretch>
                        </a:blipFill>
                      </a:tcPr>
                    </a:tc>
                    <a:extLst>
                      <a:ext uri="{0D108BD9-81ED-4DB2-BD59-A6C34878D82A}">
                        <a16:rowId xmlns:a16="http://schemas.microsoft.com/office/drawing/2014/main" val="2553102324"/>
                      </a:ext>
                    </a:extLst>
                  </a:tr>
                  <a:tr h="582083">
                    <a:tc>
                      <a:txBody>
                        <a:bodyPr/>
                        <a:lstStyle/>
                        <a:p>
                          <a:pPr algn="ctr"/>
                          <a:r>
                            <a:rPr kumimoji="1" lang="ja-JP" altLang="en-US" sz="3200" dirty="0" smtClean="0">
                              <a:solidFill>
                                <a:srgbClr val="FF0000"/>
                              </a:solidFill>
                            </a:rPr>
                            <a:t>パターン</a:t>
                          </a:r>
                          <a:r>
                            <a:rPr kumimoji="1" lang="en-US" altLang="ja-JP" sz="3200" dirty="0" smtClean="0">
                              <a:solidFill>
                                <a:srgbClr val="FF0000"/>
                              </a:solidFill>
                            </a:rPr>
                            <a:t>1</a:t>
                          </a:r>
                        </a:p>
                      </a:txBody>
                      <a:tcPr>
                        <a:solidFill>
                          <a:schemeClr val="bg1"/>
                        </a:solidFill>
                      </a:tcPr>
                    </a:tc>
                    <a:tc>
                      <a:txBody>
                        <a:bodyPr/>
                        <a:lstStyle/>
                        <a:p>
                          <a:endParaRPr lang="ja-JP"/>
                        </a:p>
                      </a:txBody>
                      <a:tcPr>
                        <a:blipFill>
                          <a:blip r:embed="rId2"/>
                          <a:stretch>
                            <a:fillRect l="-100400" t="-101042" r="-100600" b="-33333"/>
                          </a:stretch>
                        </a:blipFill>
                      </a:tcPr>
                    </a:tc>
                    <a:tc>
                      <a:txBody>
                        <a:bodyPr/>
                        <a:lstStyle/>
                        <a:p>
                          <a:endParaRPr lang="ja-JP"/>
                        </a:p>
                      </a:txBody>
                      <a:tcPr>
                        <a:blipFill>
                          <a:blip r:embed="rId2"/>
                          <a:stretch>
                            <a:fillRect l="-200400" t="-101042" r="-600" b="-33333"/>
                          </a:stretch>
                        </a:blipFill>
                      </a:tcPr>
                    </a:tc>
                    <a:extLst>
                      <a:ext uri="{0D108BD9-81ED-4DB2-BD59-A6C34878D82A}">
                        <a16:rowId xmlns:a16="http://schemas.microsoft.com/office/drawing/2014/main" val="4198804189"/>
                      </a:ext>
                    </a:extLst>
                  </a:tr>
                </a:tbl>
              </a:graphicData>
            </a:graphic>
          </p:graphicFrame>
        </mc:Fallback>
      </mc:AlternateContent>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5292"/>
            <a:ext cx="4596905" cy="3042708"/>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6905" y="3815293"/>
            <a:ext cx="4572000" cy="3042708"/>
          </a:xfrm>
          <a:prstGeom prst="rect">
            <a:avLst/>
          </a:prstGeom>
        </p:spPr>
      </p:pic>
    </p:spTree>
    <p:extLst>
      <p:ext uri="{BB962C8B-B14F-4D97-AF65-F5344CB8AC3E}">
        <p14:creationId xmlns:p14="http://schemas.microsoft.com/office/powerpoint/2010/main" val="13661043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実験とシミュレーションの比較</a:t>
            </a:r>
            <a:endParaRPr kumimoji="1" lang="ja-JP" altLang="en-US" dirty="0"/>
          </a:p>
        </p:txBody>
      </p:sp>
      <mc:AlternateContent xmlns:mc="http://schemas.openxmlformats.org/markup-compatibility/2006" xmlns:a14="http://schemas.microsoft.com/office/drawing/2010/main">
        <mc:Choice Requires="a14">
          <p:graphicFrame>
            <p:nvGraphicFramePr>
              <p:cNvPr id="10" name="表 9"/>
              <p:cNvGraphicFramePr>
                <a:graphicFrameLocks noGrp="1"/>
              </p:cNvGraphicFramePr>
              <p:nvPr>
                <p:extLst/>
              </p:nvPr>
            </p:nvGraphicFramePr>
            <p:xfrm>
              <a:off x="0" y="1325563"/>
              <a:ext cx="9144000" cy="1164166"/>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2812870577"/>
                        </a:ext>
                      </a:extLst>
                    </a:gridCol>
                    <a:gridCol w="3048000">
                      <a:extLst>
                        <a:ext uri="{9D8B030D-6E8A-4147-A177-3AD203B41FA5}">
                          <a16:colId xmlns:a16="http://schemas.microsoft.com/office/drawing/2014/main" val="3518170749"/>
                        </a:ext>
                      </a:extLst>
                    </a:gridCol>
                    <a:gridCol w="3048000">
                      <a:extLst>
                        <a:ext uri="{9D8B030D-6E8A-4147-A177-3AD203B41FA5}">
                          <a16:colId xmlns:a16="http://schemas.microsoft.com/office/drawing/2014/main" val="3527793638"/>
                        </a:ext>
                      </a:extLst>
                    </a:gridCol>
                  </a:tblGrid>
                  <a:tr h="582083">
                    <a:tc>
                      <a:txBody>
                        <a:bodyPr/>
                        <a:lstStyle/>
                        <a:p>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800" i="1" dirty="0" smtClean="0">
                                    <a:latin typeface="Cambria Math" panose="02040503050406030204" pitchFamily="18" charset="0"/>
                                  </a:rPr>
                                  <m:t>𝑛</m:t>
                                </m:r>
                              </m:oMath>
                            </m:oMathPara>
                          </a14:m>
                          <a:endParaRPr kumimoji="1" lang="ja-JP" altLang="en-US" sz="2800"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800" i="1" dirty="0" smtClean="0">
                                    <a:latin typeface="Cambria Math" panose="02040503050406030204" pitchFamily="18" charset="0"/>
                                  </a:rPr>
                                  <m:t>𝑘</m:t>
                                </m:r>
                              </m:oMath>
                            </m:oMathPara>
                          </a14:m>
                          <a:endParaRPr kumimoji="1" lang="ja-JP" altLang="en-US" sz="2800" dirty="0"/>
                        </a:p>
                      </a:txBody>
                      <a:tcPr/>
                    </a:tc>
                    <a:extLst>
                      <a:ext uri="{0D108BD9-81ED-4DB2-BD59-A6C34878D82A}">
                        <a16:rowId xmlns:a16="http://schemas.microsoft.com/office/drawing/2014/main" val="2553102324"/>
                      </a:ext>
                    </a:extLst>
                  </a:tr>
                  <a:tr h="582083">
                    <a:tc>
                      <a:txBody>
                        <a:bodyPr/>
                        <a:lstStyle/>
                        <a:p>
                          <a:pPr algn="ctr"/>
                          <a:r>
                            <a:rPr kumimoji="1" lang="ja-JP" altLang="en-US" sz="3200" dirty="0" smtClean="0">
                              <a:solidFill>
                                <a:srgbClr val="FF0000"/>
                              </a:solidFill>
                            </a:rPr>
                            <a:t>パターン</a:t>
                          </a:r>
                          <a:r>
                            <a:rPr kumimoji="1" lang="en-US" altLang="ja-JP" sz="3200" dirty="0" smtClean="0">
                              <a:solidFill>
                                <a:srgbClr val="FF0000"/>
                              </a:solidFill>
                            </a:rPr>
                            <a:t>2</a:t>
                          </a:r>
                          <a:endParaRPr kumimoji="1" lang="ja-JP" altLang="en-US" sz="3200" dirty="0">
                            <a:solidFill>
                              <a:srgbClr val="FF00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dirty="0" smtClean="0">
                                    <a:solidFill>
                                      <a:srgbClr val="FF0000"/>
                                    </a:solidFill>
                                    <a:latin typeface="Cambria Math" panose="02040503050406030204" pitchFamily="18" charset="0"/>
                                  </a:rPr>
                                  <m:t>0.4</m:t>
                                </m:r>
                              </m:oMath>
                            </m:oMathPara>
                          </a14:m>
                          <a:endParaRPr kumimoji="1" lang="ja-JP" altLang="en-US" sz="2400" dirty="0">
                            <a:solidFill>
                              <a:srgbClr val="FF0000"/>
                            </a:solidFill>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800" b="0" i="1" dirty="0" smtClean="0">
                                  <a:solidFill>
                                    <a:srgbClr val="FF0000"/>
                                  </a:solidFill>
                                  <a:latin typeface="Cambria Math" panose="02040503050406030204" pitchFamily="18" charset="0"/>
                                </a:rPr>
                                <m:t>1.0×</m:t>
                              </m:r>
                              <m:sSup>
                                <m:sSupPr>
                                  <m:ctrlPr>
                                    <a:rPr kumimoji="1" lang="en-US" altLang="ja-JP" sz="2800" b="0" i="1" dirty="0" smtClean="0">
                                      <a:solidFill>
                                        <a:srgbClr val="FF0000"/>
                                      </a:solidFill>
                                      <a:latin typeface="Cambria Math" panose="02040503050406030204" pitchFamily="18" charset="0"/>
                                    </a:rPr>
                                  </m:ctrlPr>
                                </m:sSupPr>
                                <m:e>
                                  <m:r>
                                    <a:rPr kumimoji="1" lang="en-US" altLang="ja-JP" sz="2800" b="0" i="1" dirty="0" smtClean="0">
                                      <a:solidFill>
                                        <a:srgbClr val="FF0000"/>
                                      </a:solidFill>
                                      <a:latin typeface="Cambria Math" panose="02040503050406030204" pitchFamily="18" charset="0"/>
                                    </a:rPr>
                                    <m:t>10</m:t>
                                  </m:r>
                                </m:e>
                                <m:sup>
                                  <m:r>
                                    <a:rPr kumimoji="1" lang="en-US" altLang="ja-JP" sz="2800" b="0" i="1" dirty="0" smtClean="0">
                                      <a:solidFill>
                                        <a:srgbClr val="FF0000"/>
                                      </a:solidFill>
                                      <a:latin typeface="Cambria Math" panose="02040503050406030204" pitchFamily="18" charset="0"/>
                                    </a:rPr>
                                    <m:t>4</m:t>
                                  </m:r>
                                </m:sup>
                              </m:sSup>
                            </m:oMath>
                          </a14:m>
                          <a:r>
                            <a:rPr kumimoji="1" lang="en-US" altLang="ja-JP" sz="2800" dirty="0" smtClean="0">
                              <a:solidFill>
                                <a:srgbClr val="FF0000"/>
                              </a:solidFill>
                            </a:rPr>
                            <a:t> </a:t>
                          </a:r>
                          <a:endParaRPr kumimoji="1" lang="ja-JP" altLang="en-US" sz="2800" dirty="0">
                            <a:solidFill>
                              <a:srgbClr val="FF0000"/>
                            </a:solidFill>
                          </a:endParaRPr>
                        </a:p>
                      </a:txBody>
                      <a:tcPr>
                        <a:solidFill>
                          <a:schemeClr val="bg1"/>
                        </a:solidFill>
                      </a:tcPr>
                    </a:tc>
                    <a:extLst>
                      <a:ext uri="{0D108BD9-81ED-4DB2-BD59-A6C34878D82A}">
                        <a16:rowId xmlns:a16="http://schemas.microsoft.com/office/drawing/2014/main" val="4198804189"/>
                      </a:ext>
                    </a:extLst>
                  </a:tr>
                </a:tbl>
              </a:graphicData>
            </a:graphic>
          </p:graphicFrame>
        </mc:Choice>
        <mc:Fallback xmlns="">
          <p:graphicFrame>
            <p:nvGraphicFramePr>
              <p:cNvPr id="10" name="表 9"/>
              <p:cNvGraphicFramePr>
                <a:graphicFrameLocks noGrp="1"/>
              </p:cNvGraphicFramePr>
              <p:nvPr>
                <p:extLst>
                  <p:ext uri="{D42A27DB-BD31-4B8C-83A1-F6EECF244321}">
                    <p14:modId xmlns:p14="http://schemas.microsoft.com/office/powerpoint/2010/main" val="837248588"/>
                  </p:ext>
                </p:extLst>
              </p:nvPr>
            </p:nvGraphicFramePr>
            <p:xfrm>
              <a:off x="0" y="1325563"/>
              <a:ext cx="9144000" cy="1164166"/>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2812870577"/>
                        </a:ext>
                      </a:extLst>
                    </a:gridCol>
                    <a:gridCol w="3048000">
                      <a:extLst>
                        <a:ext uri="{9D8B030D-6E8A-4147-A177-3AD203B41FA5}">
                          <a16:colId xmlns:a16="http://schemas.microsoft.com/office/drawing/2014/main" val="3518170749"/>
                        </a:ext>
                      </a:extLst>
                    </a:gridCol>
                    <a:gridCol w="3048000">
                      <a:extLst>
                        <a:ext uri="{9D8B030D-6E8A-4147-A177-3AD203B41FA5}">
                          <a16:colId xmlns:a16="http://schemas.microsoft.com/office/drawing/2014/main" val="3527793638"/>
                        </a:ext>
                      </a:extLst>
                    </a:gridCol>
                  </a:tblGrid>
                  <a:tr h="582083">
                    <a:tc>
                      <a:txBody>
                        <a:bodyPr/>
                        <a:lstStyle/>
                        <a:p>
                          <a:endParaRPr kumimoji="1" lang="ja-JP" altLang="en-US" dirty="0"/>
                        </a:p>
                      </a:txBody>
                      <a:tcPr/>
                    </a:tc>
                    <a:tc>
                      <a:txBody>
                        <a:bodyPr/>
                        <a:lstStyle/>
                        <a:p>
                          <a:endParaRPr lang="ja-JP"/>
                        </a:p>
                      </a:txBody>
                      <a:tcPr>
                        <a:blipFill>
                          <a:blip r:embed="rId2"/>
                          <a:stretch>
                            <a:fillRect l="-100400" t="-1042" r="-100600" b="-133333"/>
                          </a:stretch>
                        </a:blipFill>
                      </a:tcPr>
                    </a:tc>
                    <a:tc>
                      <a:txBody>
                        <a:bodyPr/>
                        <a:lstStyle/>
                        <a:p>
                          <a:endParaRPr lang="ja-JP"/>
                        </a:p>
                      </a:txBody>
                      <a:tcPr>
                        <a:blipFill>
                          <a:blip r:embed="rId2"/>
                          <a:stretch>
                            <a:fillRect l="-200400" t="-1042" r="-600" b="-133333"/>
                          </a:stretch>
                        </a:blipFill>
                      </a:tcPr>
                    </a:tc>
                    <a:extLst>
                      <a:ext uri="{0D108BD9-81ED-4DB2-BD59-A6C34878D82A}">
                        <a16:rowId xmlns:a16="http://schemas.microsoft.com/office/drawing/2014/main" val="2553102324"/>
                      </a:ext>
                    </a:extLst>
                  </a:tr>
                  <a:tr h="582083">
                    <a:tc>
                      <a:txBody>
                        <a:bodyPr/>
                        <a:lstStyle/>
                        <a:p>
                          <a:pPr algn="ctr"/>
                          <a:r>
                            <a:rPr kumimoji="1" lang="ja-JP" altLang="en-US" sz="3200" dirty="0" smtClean="0">
                              <a:solidFill>
                                <a:srgbClr val="FF0000"/>
                              </a:solidFill>
                            </a:rPr>
                            <a:t>パターン</a:t>
                          </a:r>
                          <a:r>
                            <a:rPr kumimoji="1" lang="en-US" altLang="ja-JP" sz="3200" dirty="0" smtClean="0">
                              <a:solidFill>
                                <a:srgbClr val="FF0000"/>
                              </a:solidFill>
                            </a:rPr>
                            <a:t>2</a:t>
                          </a:r>
                          <a:endParaRPr kumimoji="1" lang="ja-JP" altLang="en-US" sz="3200" dirty="0">
                            <a:solidFill>
                              <a:srgbClr val="FF0000"/>
                            </a:solidFill>
                          </a:endParaRPr>
                        </a:p>
                      </a:txBody>
                      <a:tcPr>
                        <a:solidFill>
                          <a:schemeClr val="bg1"/>
                        </a:solidFill>
                      </a:tcPr>
                    </a:tc>
                    <a:tc>
                      <a:txBody>
                        <a:bodyPr/>
                        <a:lstStyle/>
                        <a:p>
                          <a:endParaRPr lang="ja-JP"/>
                        </a:p>
                      </a:txBody>
                      <a:tcPr>
                        <a:blipFill>
                          <a:blip r:embed="rId2"/>
                          <a:stretch>
                            <a:fillRect l="-100400" t="-101042" r="-100600" b="-33333"/>
                          </a:stretch>
                        </a:blipFill>
                      </a:tcPr>
                    </a:tc>
                    <a:tc>
                      <a:txBody>
                        <a:bodyPr/>
                        <a:lstStyle/>
                        <a:p>
                          <a:endParaRPr lang="ja-JP"/>
                        </a:p>
                      </a:txBody>
                      <a:tcPr>
                        <a:blipFill>
                          <a:blip r:embed="rId2"/>
                          <a:stretch>
                            <a:fillRect l="-200400" t="-101042" r="-600" b="-33333"/>
                          </a:stretch>
                        </a:blipFill>
                      </a:tcPr>
                    </a:tc>
                    <a:extLst>
                      <a:ext uri="{0D108BD9-81ED-4DB2-BD59-A6C34878D82A}">
                        <a16:rowId xmlns:a16="http://schemas.microsoft.com/office/drawing/2014/main" val="4198804189"/>
                      </a:ext>
                    </a:extLst>
                  </a:tr>
                </a:tbl>
              </a:graphicData>
            </a:graphic>
          </p:graphicFrame>
        </mc:Fallback>
      </mc:AlternateContent>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5292"/>
            <a:ext cx="4542263" cy="2963495"/>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3040" y="3594970"/>
            <a:ext cx="4690960" cy="3263030"/>
          </a:xfrm>
          <a:prstGeom prst="rect">
            <a:avLst/>
          </a:prstGeom>
        </p:spPr>
      </p:pic>
    </p:spTree>
    <p:extLst>
      <p:ext uri="{BB962C8B-B14F-4D97-AF65-F5344CB8AC3E}">
        <p14:creationId xmlns:p14="http://schemas.microsoft.com/office/powerpoint/2010/main" val="35413970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実験とシミュレーションの比較</a:t>
            </a:r>
            <a:endParaRPr kumimoji="1" lang="ja-JP" altLang="en-US" dirty="0"/>
          </a:p>
        </p:txBody>
      </p:sp>
      <p:pic>
        <p:nvPicPr>
          <p:cNvPr id="7" name="コンテンツ プレースホルダー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7515" y="3815292"/>
            <a:ext cx="4514485" cy="2969179"/>
          </a:xfr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3815292"/>
            <a:ext cx="4572000" cy="3042708"/>
          </a:xfrm>
          <a:prstGeom prst="rect">
            <a:avLst/>
          </a:prstGeom>
        </p:spPr>
      </p:pic>
      <mc:AlternateContent xmlns:mc="http://schemas.openxmlformats.org/markup-compatibility/2006" xmlns:a14="http://schemas.microsoft.com/office/drawing/2010/main">
        <mc:Choice Requires="a14">
          <p:graphicFrame>
            <p:nvGraphicFramePr>
              <p:cNvPr id="10" name="表 9"/>
              <p:cNvGraphicFramePr>
                <a:graphicFrameLocks noGrp="1"/>
              </p:cNvGraphicFramePr>
              <p:nvPr>
                <p:extLst/>
              </p:nvPr>
            </p:nvGraphicFramePr>
            <p:xfrm>
              <a:off x="0" y="1325563"/>
              <a:ext cx="9144000" cy="1164166"/>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2812870577"/>
                        </a:ext>
                      </a:extLst>
                    </a:gridCol>
                    <a:gridCol w="3048000">
                      <a:extLst>
                        <a:ext uri="{9D8B030D-6E8A-4147-A177-3AD203B41FA5}">
                          <a16:colId xmlns:a16="http://schemas.microsoft.com/office/drawing/2014/main" val="3518170749"/>
                        </a:ext>
                      </a:extLst>
                    </a:gridCol>
                    <a:gridCol w="3048000">
                      <a:extLst>
                        <a:ext uri="{9D8B030D-6E8A-4147-A177-3AD203B41FA5}">
                          <a16:colId xmlns:a16="http://schemas.microsoft.com/office/drawing/2014/main" val="3527793638"/>
                        </a:ext>
                      </a:extLst>
                    </a:gridCol>
                  </a:tblGrid>
                  <a:tr h="582083">
                    <a:tc>
                      <a:txBody>
                        <a:bodyPr/>
                        <a:lstStyle/>
                        <a:p>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800" i="1" dirty="0" smtClean="0">
                                    <a:latin typeface="Cambria Math" panose="02040503050406030204" pitchFamily="18" charset="0"/>
                                  </a:rPr>
                                  <m:t>𝑛</m:t>
                                </m:r>
                              </m:oMath>
                            </m:oMathPara>
                          </a14:m>
                          <a:endParaRPr kumimoji="1" lang="ja-JP" altLang="en-US" sz="2800"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800" i="1" dirty="0" smtClean="0">
                                    <a:latin typeface="Cambria Math" panose="02040503050406030204" pitchFamily="18" charset="0"/>
                                  </a:rPr>
                                  <m:t>𝑘</m:t>
                                </m:r>
                              </m:oMath>
                            </m:oMathPara>
                          </a14:m>
                          <a:endParaRPr kumimoji="1" lang="ja-JP" altLang="en-US" sz="2800" dirty="0"/>
                        </a:p>
                      </a:txBody>
                      <a:tcPr/>
                    </a:tc>
                    <a:extLst>
                      <a:ext uri="{0D108BD9-81ED-4DB2-BD59-A6C34878D82A}">
                        <a16:rowId xmlns:a16="http://schemas.microsoft.com/office/drawing/2014/main" val="2553102324"/>
                      </a:ext>
                    </a:extLst>
                  </a:tr>
                  <a:tr h="582083">
                    <a:tc>
                      <a:txBody>
                        <a:bodyPr/>
                        <a:lstStyle/>
                        <a:p>
                          <a:pPr algn="ctr"/>
                          <a:r>
                            <a:rPr kumimoji="1" lang="ja-JP" altLang="en-US" sz="3200" dirty="0" smtClean="0">
                              <a:solidFill>
                                <a:srgbClr val="FF0000"/>
                              </a:solidFill>
                            </a:rPr>
                            <a:t>パターン</a:t>
                          </a:r>
                          <a:r>
                            <a:rPr kumimoji="1" lang="en-US" altLang="ja-JP" sz="3200" dirty="0" smtClean="0">
                              <a:solidFill>
                                <a:srgbClr val="FF0000"/>
                              </a:solidFill>
                            </a:rPr>
                            <a:t>3</a:t>
                          </a:r>
                          <a:endParaRPr kumimoji="1" lang="ja-JP" altLang="en-US" sz="3200" dirty="0">
                            <a:solidFill>
                              <a:srgbClr val="FF00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dirty="0" smtClean="0">
                                    <a:solidFill>
                                      <a:srgbClr val="FF0000"/>
                                    </a:solidFill>
                                    <a:latin typeface="Cambria Math" panose="02040503050406030204" pitchFamily="18" charset="0"/>
                                  </a:rPr>
                                  <m:t>0.4</m:t>
                                </m:r>
                              </m:oMath>
                            </m:oMathPara>
                          </a14:m>
                          <a:endParaRPr kumimoji="1" lang="ja-JP" altLang="en-US" sz="2400" dirty="0">
                            <a:solidFill>
                              <a:srgbClr val="FF0000"/>
                            </a:solidFill>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800" b="0" i="1" dirty="0" smtClean="0">
                                  <a:solidFill>
                                    <a:srgbClr val="FF0000"/>
                                  </a:solidFill>
                                  <a:latin typeface="Cambria Math" panose="02040503050406030204" pitchFamily="18" charset="0"/>
                                </a:rPr>
                                <m:t>1.0×</m:t>
                              </m:r>
                              <m:sSup>
                                <m:sSupPr>
                                  <m:ctrlPr>
                                    <a:rPr kumimoji="1" lang="en-US" altLang="ja-JP" sz="2800" b="0" i="1" dirty="0" smtClean="0">
                                      <a:solidFill>
                                        <a:srgbClr val="FF0000"/>
                                      </a:solidFill>
                                      <a:latin typeface="Cambria Math" panose="02040503050406030204" pitchFamily="18" charset="0"/>
                                    </a:rPr>
                                  </m:ctrlPr>
                                </m:sSupPr>
                                <m:e>
                                  <m:r>
                                    <a:rPr kumimoji="1" lang="en-US" altLang="ja-JP" sz="2800" b="0" i="1" dirty="0" smtClean="0">
                                      <a:solidFill>
                                        <a:srgbClr val="FF0000"/>
                                      </a:solidFill>
                                      <a:latin typeface="Cambria Math" panose="02040503050406030204" pitchFamily="18" charset="0"/>
                                    </a:rPr>
                                    <m:t>10</m:t>
                                  </m:r>
                                </m:e>
                                <m:sup>
                                  <m:r>
                                    <a:rPr kumimoji="1" lang="en-US" altLang="ja-JP" sz="2800" b="1" i="1" dirty="0" smtClean="0">
                                      <a:solidFill>
                                        <a:srgbClr val="FF0000"/>
                                      </a:solidFill>
                                      <a:latin typeface="Cambria Math" panose="02040503050406030204" pitchFamily="18" charset="0"/>
                                    </a:rPr>
                                    <m:t>𝟓</m:t>
                                  </m:r>
                                </m:sup>
                              </m:sSup>
                            </m:oMath>
                          </a14:m>
                          <a:r>
                            <a:rPr kumimoji="1" lang="en-US" altLang="ja-JP" sz="2800" dirty="0" smtClean="0">
                              <a:solidFill>
                                <a:srgbClr val="FF0000"/>
                              </a:solidFill>
                            </a:rPr>
                            <a:t> </a:t>
                          </a:r>
                          <a:endParaRPr kumimoji="1" lang="ja-JP" altLang="en-US" sz="2800" dirty="0">
                            <a:solidFill>
                              <a:srgbClr val="FF0000"/>
                            </a:solidFill>
                          </a:endParaRPr>
                        </a:p>
                      </a:txBody>
                      <a:tcPr>
                        <a:solidFill>
                          <a:schemeClr val="bg1"/>
                        </a:solidFill>
                      </a:tcPr>
                    </a:tc>
                    <a:extLst>
                      <a:ext uri="{0D108BD9-81ED-4DB2-BD59-A6C34878D82A}">
                        <a16:rowId xmlns:a16="http://schemas.microsoft.com/office/drawing/2014/main" val="4198804189"/>
                      </a:ext>
                    </a:extLst>
                  </a:tr>
                </a:tbl>
              </a:graphicData>
            </a:graphic>
          </p:graphicFrame>
        </mc:Choice>
        <mc:Fallback xmlns="">
          <p:graphicFrame>
            <p:nvGraphicFramePr>
              <p:cNvPr id="10" name="表 9"/>
              <p:cNvGraphicFramePr>
                <a:graphicFrameLocks noGrp="1"/>
              </p:cNvGraphicFramePr>
              <p:nvPr>
                <p:extLst>
                  <p:ext uri="{D42A27DB-BD31-4B8C-83A1-F6EECF244321}">
                    <p14:modId xmlns:p14="http://schemas.microsoft.com/office/powerpoint/2010/main" val="2847243397"/>
                  </p:ext>
                </p:extLst>
              </p:nvPr>
            </p:nvGraphicFramePr>
            <p:xfrm>
              <a:off x="0" y="1325563"/>
              <a:ext cx="9144000" cy="1164166"/>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2812870577"/>
                        </a:ext>
                      </a:extLst>
                    </a:gridCol>
                    <a:gridCol w="3048000">
                      <a:extLst>
                        <a:ext uri="{9D8B030D-6E8A-4147-A177-3AD203B41FA5}">
                          <a16:colId xmlns:a16="http://schemas.microsoft.com/office/drawing/2014/main" val="3518170749"/>
                        </a:ext>
                      </a:extLst>
                    </a:gridCol>
                    <a:gridCol w="3048000">
                      <a:extLst>
                        <a:ext uri="{9D8B030D-6E8A-4147-A177-3AD203B41FA5}">
                          <a16:colId xmlns:a16="http://schemas.microsoft.com/office/drawing/2014/main" val="3527793638"/>
                        </a:ext>
                      </a:extLst>
                    </a:gridCol>
                  </a:tblGrid>
                  <a:tr h="582083">
                    <a:tc>
                      <a:txBody>
                        <a:bodyPr/>
                        <a:lstStyle/>
                        <a:p>
                          <a:endParaRPr kumimoji="1" lang="ja-JP" altLang="en-US" dirty="0"/>
                        </a:p>
                      </a:txBody>
                      <a:tcPr/>
                    </a:tc>
                    <a:tc>
                      <a:txBody>
                        <a:bodyPr/>
                        <a:lstStyle/>
                        <a:p>
                          <a:endParaRPr lang="ja-JP"/>
                        </a:p>
                      </a:txBody>
                      <a:tcPr>
                        <a:blipFill>
                          <a:blip r:embed="rId4"/>
                          <a:stretch>
                            <a:fillRect l="-100400" t="-1042" r="-100600" b="-133333"/>
                          </a:stretch>
                        </a:blipFill>
                      </a:tcPr>
                    </a:tc>
                    <a:tc>
                      <a:txBody>
                        <a:bodyPr/>
                        <a:lstStyle/>
                        <a:p>
                          <a:endParaRPr lang="ja-JP"/>
                        </a:p>
                      </a:txBody>
                      <a:tcPr>
                        <a:blipFill>
                          <a:blip r:embed="rId4"/>
                          <a:stretch>
                            <a:fillRect l="-200400" t="-1042" r="-600" b="-133333"/>
                          </a:stretch>
                        </a:blipFill>
                      </a:tcPr>
                    </a:tc>
                    <a:extLst>
                      <a:ext uri="{0D108BD9-81ED-4DB2-BD59-A6C34878D82A}">
                        <a16:rowId xmlns:a16="http://schemas.microsoft.com/office/drawing/2014/main" val="2553102324"/>
                      </a:ext>
                    </a:extLst>
                  </a:tr>
                  <a:tr h="582083">
                    <a:tc>
                      <a:txBody>
                        <a:bodyPr/>
                        <a:lstStyle/>
                        <a:p>
                          <a:pPr algn="ctr"/>
                          <a:r>
                            <a:rPr kumimoji="1" lang="ja-JP" altLang="en-US" sz="3200" dirty="0" smtClean="0">
                              <a:solidFill>
                                <a:srgbClr val="FF0000"/>
                              </a:solidFill>
                            </a:rPr>
                            <a:t>パターン</a:t>
                          </a:r>
                          <a:r>
                            <a:rPr kumimoji="1" lang="en-US" altLang="ja-JP" sz="3200" dirty="0" smtClean="0">
                              <a:solidFill>
                                <a:srgbClr val="FF0000"/>
                              </a:solidFill>
                            </a:rPr>
                            <a:t>3</a:t>
                          </a:r>
                          <a:endParaRPr kumimoji="1" lang="ja-JP" altLang="en-US" sz="3200" dirty="0">
                            <a:solidFill>
                              <a:srgbClr val="FF0000"/>
                            </a:solidFill>
                          </a:endParaRPr>
                        </a:p>
                      </a:txBody>
                      <a:tcPr>
                        <a:solidFill>
                          <a:schemeClr val="bg1"/>
                        </a:solidFill>
                      </a:tcPr>
                    </a:tc>
                    <a:tc>
                      <a:txBody>
                        <a:bodyPr/>
                        <a:lstStyle/>
                        <a:p>
                          <a:endParaRPr lang="ja-JP"/>
                        </a:p>
                      </a:txBody>
                      <a:tcPr>
                        <a:blipFill>
                          <a:blip r:embed="rId4"/>
                          <a:stretch>
                            <a:fillRect l="-100400" t="-101042" r="-100600" b="-33333"/>
                          </a:stretch>
                        </a:blipFill>
                      </a:tcPr>
                    </a:tc>
                    <a:tc>
                      <a:txBody>
                        <a:bodyPr/>
                        <a:lstStyle/>
                        <a:p>
                          <a:endParaRPr lang="ja-JP"/>
                        </a:p>
                      </a:txBody>
                      <a:tcPr>
                        <a:blipFill>
                          <a:blip r:embed="rId4"/>
                          <a:stretch>
                            <a:fillRect l="-200400" t="-101042" r="-600" b="-33333"/>
                          </a:stretch>
                        </a:blipFill>
                      </a:tcPr>
                    </a:tc>
                    <a:extLst>
                      <a:ext uri="{0D108BD9-81ED-4DB2-BD59-A6C34878D82A}">
                        <a16:rowId xmlns:a16="http://schemas.microsoft.com/office/drawing/2014/main" val="4198804189"/>
                      </a:ext>
                    </a:extLst>
                  </a:tr>
                </a:tbl>
              </a:graphicData>
            </a:graphic>
          </p:graphicFrame>
        </mc:Fallback>
      </mc:AlternateContent>
    </p:spTree>
    <p:extLst>
      <p:ext uri="{BB962C8B-B14F-4D97-AF65-F5344CB8AC3E}">
        <p14:creationId xmlns:p14="http://schemas.microsoft.com/office/powerpoint/2010/main" val="427246089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振り上げ制御実験（動画）</a:t>
            </a:r>
            <a:endParaRPr kumimoji="1" lang="ja-JP" altLang="en-US" dirty="0"/>
          </a:p>
        </p:txBody>
      </p:sp>
      <p:pic>
        <p:nvPicPr>
          <p:cNvPr id="4" name="ビデオ">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827866" y="1384830"/>
            <a:ext cx="3048425" cy="5410955"/>
          </a:xfrm>
        </p:spPr>
      </p:pic>
    </p:spTree>
    <p:extLst>
      <p:ext uri="{BB962C8B-B14F-4D97-AF65-F5344CB8AC3E}">
        <p14:creationId xmlns:p14="http://schemas.microsoft.com/office/powerpoint/2010/main" val="17456518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まとめ</a:t>
            </a:r>
            <a:endParaRPr kumimoji="1" lang="ja-JP" altLang="en-US" dirty="0"/>
          </a:p>
        </p:txBody>
      </p:sp>
      <p:sp>
        <p:nvSpPr>
          <p:cNvPr id="3" name="コンテンツ プレースホルダー 2"/>
          <p:cNvSpPr>
            <a:spLocks noGrp="1"/>
          </p:cNvSpPr>
          <p:nvPr>
            <p:ph idx="1"/>
          </p:nvPr>
        </p:nvSpPr>
        <p:spPr>
          <a:xfrm>
            <a:off x="0" y="1395901"/>
            <a:ext cx="9144000" cy="5462100"/>
          </a:xfrm>
        </p:spPr>
        <p:txBody>
          <a:bodyPr>
            <a:normAutofit fontScale="92500" lnSpcReduction="20000"/>
          </a:bodyPr>
          <a:lstStyle/>
          <a:p>
            <a:r>
              <a:rPr kumimoji="1" lang="ja-JP" altLang="en-US" b="1" dirty="0" smtClean="0"/>
              <a:t>重み行列</a:t>
            </a:r>
            <a:endParaRPr kumimoji="1" lang="en-US" altLang="ja-JP" b="1" dirty="0" smtClean="0"/>
          </a:p>
          <a:p>
            <a:pPr marL="0" indent="0">
              <a:buNone/>
            </a:pPr>
            <a:r>
              <a:rPr lang="ja-JP" altLang="en-US" dirty="0" smtClean="0"/>
              <a:t>→応答を良くしたい成分を大きくすれば応答がよくなる</a:t>
            </a:r>
            <a:endParaRPr lang="en-US" altLang="ja-JP" dirty="0"/>
          </a:p>
          <a:p>
            <a:r>
              <a:rPr kumimoji="1" lang="ja-JP" altLang="en-US" b="1" dirty="0" smtClean="0"/>
              <a:t>オブザーバの極</a:t>
            </a:r>
            <a:endParaRPr kumimoji="1" lang="en-US" altLang="ja-JP" b="1" dirty="0" smtClean="0"/>
          </a:p>
          <a:p>
            <a:pPr marL="0" indent="0">
              <a:buNone/>
            </a:pPr>
            <a:r>
              <a:rPr lang="ja-JP" altLang="en-US" dirty="0" smtClean="0"/>
              <a:t>→虚軸に近いほど応答がよくなる</a:t>
            </a:r>
            <a:endParaRPr kumimoji="1" lang="en-US" altLang="ja-JP" dirty="0" smtClean="0"/>
          </a:p>
          <a:p>
            <a:r>
              <a:rPr kumimoji="1" lang="ja-JP" altLang="en-US" b="1" dirty="0" smtClean="0"/>
              <a:t>サンプリング周期</a:t>
            </a:r>
            <a:endParaRPr kumimoji="1" lang="en-US" altLang="ja-JP" b="1" dirty="0" smtClean="0"/>
          </a:p>
          <a:p>
            <a:pPr marL="0" indent="0">
              <a:buNone/>
            </a:pPr>
            <a:r>
              <a:rPr lang="ja-JP" altLang="en-US" dirty="0" smtClean="0"/>
              <a:t>→周期が短いほど応答</a:t>
            </a:r>
            <a:r>
              <a:rPr lang="ja-JP" altLang="en-US" dirty="0" smtClean="0"/>
              <a:t>が</a:t>
            </a:r>
            <a:r>
              <a:rPr lang="ja-JP" altLang="en-US" dirty="0" smtClean="0"/>
              <a:t>よくなると予想したが、実験では違いは</a:t>
            </a:r>
            <a:endParaRPr lang="en-US" altLang="ja-JP" dirty="0" smtClean="0"/>
          </a:p>
          <a:p>
            <a:pPr marL="0" indent="0">
              <a:buNone/>
            </a:pPr>
            <a:r>
              <a:rPr lang="en-US" altLang="ja-JP" dirty="0" smtClean="0"/>
              <a:t>   </a:t>
            </a:r>
            <a:r>
              <a:rPr lang="ja-JP" altLang="en-US" dirty="0" smtClean="0"/>
              <a:t>見られなかった。</a:t>
            </a:r>
            <a:endParaRPr lang="en-US" altLang="ja-JP" dirty="0" smtClean="0"/>
          </a:p>
          <a:p>
            <a:pPr marL="0" indent="0">
              <a:buNone/>
            </a:pPr>
            <a:endParaRPr kumimoji="1" lang="en-US" altLang="ja-JP" sz="1300" dirty="0" smtClean="0"/>
          </a:p>
          <a:p>
            <a:r>
              <a:rPr kumimoji="1" lang="ja-JP" altLang="en-US" dirty="0" smtClean="0"/>
              <a:t>実験目的である、安定化制御、目標値変更、振り上げ制御を達成することができた。</a:t>
            </a:r>
            <a:endParaRPr kumimoji="1" lang="en-US" altLang="ja-JP" dirty="0" smtClean="0"/>
          </a:p>
          <a:p>
            <a:r>
              <a:rPr lang="ja-JP" altLang="en-US" dirty="0" smtClean="0"/>
              <a:t>目標値変更に関しては、シミュレーション、実験共</a:t>
            </a:r>
            <a:r>
              <a:rPr lang="ja-JP" altLang="en-US" dirty="0" smtClean="0"/>
              <a:t>に</a:t>
            </a:r>
            <a:r>
              <a:rPr lang="ja-JP" altLang="en-US" dirty="0" smtClean="0"/>
              <a:t>ほ</a:t>
            </a:r>
            <a:r>
              <a:rPr lang="ja-JP" altLang="en-US" dirty="0"/>
              <a:t>ぼ</a:t>
            </a:r>
            <a:r>
              <a:rPr lang="ja-JP" altLang="en-US" dirty="0" smtClean="0"/>
              <a:t>同じ</a:t>
            </a:r>
            <a:r>
              <a:rPr lang="ja-JP" altLang="en-US" dirty="0" smtClean="0"/>
              <a:t>結果となった。</a:t>
            </a:r>
            <a:endParaRPr lang="en-US" altLang="ja-JP" dirty="0" smtClean="0"/>
          </a:p>
          <a:p>
            <a:r>
              <a:rPr kumimoji="1" lang="ja-JP" altLang="en-US" dirty="0" smtClean="0"/>
              <a:t>振り上げ制御に関しては、シミュレーションと実験が一致しなかった。</a:t>
            </a:r>
            <a:endParaRPr kumimoji="1" lang="ja-JP" altLang="en-US" dirty="0"/>
          </a:p>
        </p:txBody>
      </p:sp>
    </p:spTree>
    <p:extLst>
      <p:ext uri="{BB962C8B-B14F-4D97-AF65-F5344CB8AC3E}">
        <p14:creationId xmlns:p14="http://schemas.microsoft.com/office/powerpoint/2010/main" val="26025664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smtClean="0">
                <a:latin typeface="ＭＳ Ｐゴシック" panose="020B0600070205080204" pitchFamily="50" charset="-128"/>
                <a:ea typeface="ＭＳ Ｐゴシック" panose="020B0600070205080204" pitchFamily="50" charset="-128"/>
              </a:rPr>
              <a:t>倒立振子のパラメータの同定</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コンテンツ プレースホルダー 9"/>
          <p:cNvSpPr>
            <a:spLocks noGrp="1"/>
          </p:cNvSpPr>
          <p:nvPr>
            <p:ph idx="1"/>
          </p:nvPr>
        </p:nvSpPr>
        <p:spPr/>
        <p:txBody>
          <a:bodyPr/>
          <a:lstStyle/>
          <a:p>
            <a:r>
              <a:rPr lang="ja-JP" altLang="en-US" dirty="0" smtClean="0"/>
              <a:t>倒立</a:t>
            </a:r>
            <a:r>
              <a:rPr lang="ja-JP" altLang="en-US" dirty="0"/>
              <a:t>振子系のモデルに含まれる物理パラメータを</a:t>
            </a:r>
            <a:r>
              <a:rPr lang="ja-JP" altLang="en-US" dirty="0" smtClean="0"/>
              <a:t>実験を</a:t>
            </a:r>
            <a:r>
              <a:rPr lang="ja-JP" altLang="en-US" dirty="0"/>
              <a:t>通して同定する</a:t>
            </a:r>
            <a:endParaRPr lang="en-US" altLang="ja-JP" dirty="0"/>
          </a:p>
          <a:p>
            <a:r>
              <a:rPr lang="ja-JP" altLang="en-US" dirty="0" smtClean="0"/>
              <a:t>同定</a:t>
            </a:r>
            <a:r>
              <a:rPr lang="ja-JP" altLang="en-US" dirty="0"/>
              <a:t>するパラメータは以下の通り</a:t>
            </a:r>
            <a:endParaRPr lang="en-US" altLang="ja-JP" dirty="0"/>
          </a:p>
          <a:p>
            <a:endParaRPr kumimoji="1" lang="ja-JP" altLang="en-US" dirty="0"/>
          </a:p>
        </p:txBody>
      </p:sp>
      <mc:AlternateContent xmlns:mc="http://schemas.openxmlformats.org/markup-compatibility/2006">
        <mc:Choice xmlns:a14="http://schemas.microsoft.com/office/drawing/2010/main" Requires="a14">
          <p:graphicFrame>
            <p:nvGraphicFramePr>
              <p:cNvPr id="8" name="表 7"/>
              <p:cNvGraphicFramePr>
                <a:graphicFrameLocks noGrp="1"/>
              </p:cNvGraphicFramePr>
              <p:nvPr>
                <p:extLst>
                  <p:ext uri="{D42A27DB-BD31-4B8C-83A1-F6EECF244321}">
                    <p14:modId xmlns:p14="http://schemas.microsoft.com/office/powerpoint/2010/main" val="4277288972"/>
                  </p:ext>
                </p:extLst>
              </p:nvPr>
            </p:nvGraphicFramePr>
            <p:xfrm>
              <a:off x="-3" y="2915639"/>
              <a:ext cx="9144002" cy="3942364"/>
            </p:xfrm>
            <a:graphic>
              <a:graphicData uri="http://schemas.openxmlformats.org/drawingml/2006/table">
                <a:tbl>
                  <a:tblPr firstRow="1" bandRow="1">
                    <a:tableStyleId>{D7AC3CCA-C797-4891-BE02-D94E43425B78}</a:tableStyleId>
                  </a:tblPr>
                  <a:tblGrid>
                    <a:gridCol w="4572001">
                      <a:extLst>
                        <a:ext uri="{9D8B030D-6E8A-4147-A177-3AD203B41FA5}">
                          <a16:colId xmlns:a16="http://schemas.microsoft.com/office/drawing/2014/main" val="2807294428"/>
                        </a:ext>
                      </a:extLst>
                    </a:gridCol>
                    <a:gridCol w="4572001">
                      <a:extLst>
                        <a:ext uri="{9D8B030D-6E8A-4147-A177-3AD203B41FA5}">
                          <a16:colId xmlns:a16="http://schemas.microsoft.com/office/drawing/2014/main" val="2016220413"/>
                        </a:ext>
                      </a:extLst>
                    </a:gridCol>
                  </a:tblGrid>
                  <a:tr h="364483">
                    <a:tc>
                      <a:txBody>
                        <a:bodyPr/>
                        <a:lstStyle/>
                        <a:p>
                          <a:r>
                            <a:rPr kumimoji="1" lang="ja-JP" altLang="en-US" sz="2000" dirty="0" smtClean="0"/>
                            <a:t>パラメータ</a:t>
                          </a:r>
                          <a:endParaRPr kumimoji="1" lang="ja-JP" altLang="en-US" sz="2000" dirty="0"/>
                        </a:p>
                      </a:txBody>
                      <a:tcPr marL="51435" marR="51435" marT="25718" marB="25718"/>
                    </a:tc>
                    <a:tc>
                      <a:txBody>
                        <a:bodyPr/>
                        <a:lstStyle/>
                        <a:p>
                          <a:r>
                            <a:rPr kumimoji="1" lang="ja-JP" altLang="en-US" sz="2000" dirty="0" smtClean="0"/>
                            <a:t>測定法</a:t>
                          </a:r>
                          <a:endParaRPr kumimoji="1" lang="ja-JP" altLang="en-US" sz="2000" dirty="0"/>
                        </a:p>
                      </a:txBody>
                      <a:tcPr marL="51435" marR="51435" marT="25718" marB="25718"/>
                    </a:tc>
                    <a:extLst>
                      <a:ext uri="{0D108BD9-81ED-4DB2-BD59-A6C34878D82A}">
                        <a16:rowId xmlns:a16="http://schemas.microsoft.com/office/drawing/2014/main" val="2407631616"/>
                      </a:ext>
                    </a:extLst>
                  </a:tr>
                  <a:tr h="364483">
                    <a:tc>
                      <a:txBody>
                        <a:bodyPr/>
                        <a:lstStyle/>
                        <a:p>
                          <a14:m>
                            <m:oMath xmlns:m="http://schemas.openxmlformats.org/officeDocument/2006/math">
                              <m:r>
                                <a:rPr kumimoji="1" lang="en-US" altLang="ja-JP" sz="2000" dirty="0" smtClean="0">
                                  <a:latin typeface="Cambria Math" panose="02040503050406030204" pitchFamily="18" charset="0"/>
                                </a:rPr>
                                <m:t>𝑚</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kg</m:t>
                              </m:r>
                            </m:oMath>
                          </a14:m>
                          <a:r>
                            <a:rPr kumimoji="1" lang="en-US" altLang="ja-JP" sz="2000" dirty="0" smtClean="0"/>
                            <a:t>]</a:t>
                          </a:r>
                          <a:endParaRPr kumimoji="1" lang="ja-JP" altLang="en-US" sz="2000" dirty="0"/>
                        </a:p>
                      </a:txBody>
                      <a:tcPr marL="51435" marR="51435" marT="25718" marB="25718">
                        <a:solidFill>
                          <a:schemeClr val="bg1"/>
                        </a:solidFill>
                      </a:tcPr>
                    </a:tc>
                    <a:tc rowSpan="2">
                      <a:txBody>
                        <a:bodyPr/>
                        <a:lstStyle/>
                        <a:p>
                          <a:r>
                            <a:rPr kumimoji="1" lang="ja-JP" altLang="en-US" sz="2000" dirty="0" smtClean="0">
                              <a:latin typeface="ＭＳ Ｐゴシック" panose="020B0600070205080204" pitchFamily="50" charset="-128"/>
                              <a:ea typeface="ＭＳ Ｐゴシック" panose="020B0600070205080204" pitchFamily="50" charset="-128"/>
                            </a:rPr>
                            <a:t>器具を用いて測定</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1127931767"/>
                      </a:ext>
                    </a:extLst>
                  </a:tr>
                  <a:tr h="364483">
                    <a:tc>
                      <a:txBody>
                        <a:bodyPr/>
                        <a:lstStyle/>
                        <a:p>
                          <a14:m>
                            <m:oMath xmlns:m="http://schemas.openxmlformats.org/officeDocument/2006/math">
                              <m:r>
                                <a:rPr kumimoji="1" lang="en-US" altLang="ja-JP" sz="2000" dirty="0" smtClean="0">
                                  <a:latin typeface="Cambria Math" panose="02040503050406030204" pitchFamily="18" charset="0"/>
                                </a:rPr>
                                <m:t>𝑙</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m</m:t>
                              </m:r>
                            </m:oMath>
                          </a14:m>
                          <a:r>
                            <a:rPr kumimoji="1" lang="en-US" altLang="ja-JP" sz="2000" dirty="0" smtClean="0"/>
                            <a:t>]</a:t>
                          </a:r>
                          <a:endParaRPr kumimoji="1" lang="ja-JP" altLang="en-US" sz="2000" dirty="0"/>
                        </a:p>
                      </a:txBody>
                      <a:tcPr marL="51435" marR="51435" marT="25718" marB="25718">
                        <a:solidFill>
                          <a:schemeClr val="bg1"/>
                        </a:solidFill>
                      </a:tcPr>
                    </a:tc>
                    <a:tc vMerge="1">
                      <a:txBody>
                        <a:bodyPr/>
                        <a:lstStyle/>
                        <a:p>
                          <a:endParaRPr kumimoji="1" lang="ja-JP" altLang="en-US" sz="2000" dirty="0"/>
                        </a:p>
                      </a:txBody>
                      <a:tcPr marL="68580" marR="68580" marT="34290" marB="34290">
                        <a:solidFill>
                          <a:schemeClr val="bg1"/>
                        </a:solidFill>
                      </a:tcPr>
                    </a:tc>
                    <a:extLst>
                      <a:ext uri="{0D108BD9-81ED-4DB2-BD59-A6C34878D82A}">
                        <a16:rowId xmlns:a16="http://schemas.microsoft.com/office/drawing/2014/main" val="1660236730"/>
                      </a:ext>
                    </a:extLst>
                  </a:tr>
                  <a:tr h="364483">
                    <a:tc>
                      <a:txBody>
                        <a:bodyPr/>
                        <a:lstStyle/>
                        <a:p>
                          <a14:m>
                            <m:oMath xmlns:m="http://schemas.openxmlformats.org/officeDocument/2006/math">
                              <m:r>
                                <a:rPr kumimoji="1" lang="en-US" altLang="ja-JP" sz="2000" dirty="0" smtClean="0">
                                  <a:latin typeface="Cambria Math" panose="02040503050406030204" pitchFamily="18" charset="0"/>
                                </a:rPr>
                                <m:t>𝑀</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kg</m:t>
                              </m:r>
                            </m:oMath>
                          </a14:m>
                          <a:r>
                            <a:rPr kumimoji="1" lang="en-US" altLang="ja-JP" sz="2000" dirty="0" smtClean="0"/>
                            <a:t>]</a:t>
                          </a:r>
                          <a:endParaRPr kumimoji="1" lang="ja-JP" altLang="en-US" sz="2000" dirty="0"/>
                        </a:p>
                      </a:txBody>
                      <a:tcPr marL="51435" marR="51435" marT="25718" marB="25718">
                        <a:solidFill>
                          <a:schemeClr val="bg1"/>
                        </a:solidFill>
                      </a:tcPr>
                    </a:tc>
                    <a:tc rowSpan="2">
                      <a:txBody>
                        <a:bodyPr/>
                        <a:lstStyle/>
                        <a:p>
                          <a:r>
                            <a:rPr kumimoji="1" lang="ja-JP" altLang="en-US" sz="2000" dirty="0" smtClean="0">
                              <a:latin typeface="ＭＳ Ｐゴシック" panose="020B0600070205080204" pitchFamily="50" charset="-128"/>
                              <a:ea typeface="ＭＳ Ｐゴシック" panose="020B0600070205080204" pitchFamily="50" charset="-128"/>
                            </a:rPr>
                            <a:t>ステップ応答による方法とフィードバック入力による方法</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4064144453"/>
                      </a:ext>
                    </a:extLst>
                  </a:tr>
                  <a:tr h="364483">
                    <a:tc>
                      <a:txBody>
                        <a:bodyPr/>
                        <a:lstStyle/>
                        <a:p>
                          <a14:m>
                            <m:oMath xmlns:m="http://schemas.openxmlformats.org/officeDocument/2006/math">
                              <m:r>
                                <a:rPr kumimoji="1" lang="en-US" altLang="ja-JP" sz="2000" dirty="0" smtClean="0">
                                  <a:latin typeface="Cambria Math" panose="02040503050406030204" pitchFamily="18" charset="0"/>
                                </a:rPr>
                                <m:t>𝑓</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kg</m:t>
                              </m:r>
                              <m:r>
                                <a:rPr kumimoji="1" lang="en-US" altLang="ja-JP" sz="2000" dirty="0" smtClean="0">
                                  <a:latin typeface="Cambria Math" panose="02040503050406030204" pitchFamily="18" charset="0"/>
                                </a:rPr>
                                <m:t>/</m:t>
                              </m:r>
                              <m:r>
                                <m:rPr>
                                  <m:sty m:val="p"/>
                                </m:rPr>
                                <a:rPr kumimoji="1" lang="en-US" altLang="ja-JP" sz="2000" dirty="0" smtClean="0">
                                  <a:latin typeface="Cambria Math" panose="02040503050406030204" pitchFamily="18" charset="0"/>
                                </a:rPr>
                                <m:t>s</m:t>
                              </m:r>
                            </m:oMath>
                          </a14:m>
                          <a:r>
                            <a:rPr kumimoji="1" lang="en-US" altLang="ja-JP" sz="2000" dirty="0" smtClean="0"/>
                            <a:t>]</a:t>
                          </a:r>
                          <a:endParaRPr kumimoji="1" lang="ja-JP" altLang="en-US" sz="2000" dirty="0"/>
                        </a:p>
                      </a:txBody>
                      <a:tcPr marL="51435" marR="51435" marT="25718" marB="25718">
                        <a:solidFill>
                          <a:schemeClr val="bg1"/>
                        </a:solidFill>
                      </a:tcPr>
                    </a:tc>
                    <a:tc vMerge="1">
                      <a:txBody>
                        <a:bodyPr/>
                        <a:lstStyle/>
                        <a:p>
                          <a:endParaRPr kumimoji="1" lang="ja-JP" altLang="en-US" sz="2000" dirty="0"/>
                        </a:p>
                      </a:txBody>
                      <a:tcPr marL="68580" marR="68580" marT="34290" marB="34290">
                        <a:solidFill>
                          <a:schemeClr val="bg1"/>
                        </a:solidFill>
                      </a:tcPr>
                    </a:tc>
                    <a:extLst>
                      <a:ext uri="{0D108BD9-81ED-4DB2-BD59-A6C34878D82A}">
                        <a16:rowId xmlns:a16="http://schemas.microsoft.com/office/drawing/2014/main" val="4041575621"/>
                      </a:ext>
                    </a:extLst>
                  </a:tr>
                  <a:tr h="364483">
                    <a:tc>
                      <a:txBody>
                        <a:bodyPr/>
                        <a:lstStyle/>
                        <a:p>
                          <a14:m>
                            <m:oMath xmlns:m="http://schemas.openxmlformats.org/officeDocument/2006/math">
                              <m:r>
                                <a:rPr kumimoji="1" lang="en-US" altLang="ja-JP" sz="2000" dirty="0" smtClean="0">
                                  <a:latin typeface="Cambria Math" panose="02040503050406030204" pitchFamily="18" charset="0"/>
                                </a:rPr>
                                <m:t>𝐽</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kg</m:t>
                              </m:r>
                              <m:sSup>
                                <m:sSupPr>
                                  <m:ctrlPr>
                                    <a:rPr kumimoji="1" lang="en-US" altLang="ja-JP" sz="2000" i="1" dirty="0" smtClean="0">
                                      <a:latin typeface="Cambria Math" panose="02040503050406030204" pitchFamily="18" charset="0"/>
                                    </a:rPr>
                                  </m:ctrlPr>
                                </m:sSupPr>
                                <m:e>
                                  <m:r>
                                    <m:rPr>
                                      <m:sty m:val="p"/>
                                    </m:rPr>
                                    <a:rPr kumimoji="1" lang="en-US" altLang="ja-JP" sz="2000" dirty="0" smtClean="0">
                                      <a:latin typeface="Cambria Math" panose="02040503050406030204" pitchFamily="18" charset="0"/>
                                    </a:rPr>
                                    <m:t>m</m:t>
                                  </m:r>
                                </m:e>
                                <m:sup>
                                  <m:r>
                                    <a:rPr kumimoji="1" lang="en-US" altLang="ja-JP" sz="2000" dirty="0" smtClean="0">
                                      <a:latin typeface="Cambria Math" panose="02040503050406030204" pitchFamily="18" charset="0"/>
                                    </a:rPr>
                                    <m:t>2</m:t>
                                  </m:r>
                                </m:sup>
                              </m:sSup>
                            </m:oMath>
                          </a14:m>
                          <a:r>
                            <a:rPr kumimoji="1" lang="en-US" altLang="ja-JP" sz="2000" dirty="0" smtClean="0"/>
                            <a:t>]</a:t>
                          </a:r>
                          <a:endParaRPr kumimoji="1" lang="ja-JP" altLang="en-US" sz="2000" dirty="0"/>
                        </a:p>
                      </a:txBody>
                      <a:tcPr marL="51435" marR="51435" marT="25718" marB="25718">
                        <a:solidFill>
                          <a:schemeClr val="bg1"/>
                        </a:solidFill>
                      </a:tcPr>
                    </a:tc>
                    <a:tc rowSpan="2">
                      <a:txBody>
                        <a:bodyPr/>
                        <a:lstStyle/>
                        <a:p>
                          <a:r>
                            <a:rPr kumimoji="1" lang="ja-JP" altLang="en-US" sz="2000" dirty="0" smtClean="0">
                              <a:latin typeface="ＭＳ Ｐゴシック" panose="020B0600070205080204" pitchFamily="50" charset="-128"/>
                              <a:ea typeface="ＭＳ Ｐゴシック" panose="020B0600070205080204" pitchFamily="50" charset="-128"/>
                            </a:rPr>
                            <a:t>振子の自由振動による方法</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2372481972"/>
                      </a:ext>
                    </a:extLst>
                  </a:tr>
                  <a:tr h="364483">
                    <a:tc>
                      <a:txBody>
                        <a:bodyPr/>
                        <a:lstStyle/>
                        <a:p>
                          <a14:m>
                            <m:oMath xmlns:m="http://schemas.openxmlformats.org/officeDocument/2006/math">
                              <m:r>
                                <a:rPr kumimoji="1" lang="en-US" altLang="ja-JP" sz="2000" dirty="0" smtClean="0">
                                  <a:latin typeface="Cambria Math" panose="02040503050406030204" pitchFamily="18" charset="0"/>
                                </a:rPr>
                                <m:t>𝑐</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kg</m:t>
                              </m:r>
                              <m:sSup>
                                <m:sSupPr>
                                  <m:ctrlPr>
                                    <a:rPr kumimoji="1" lang="en-US" altLang="ja-JP" sz="2000" i="1" dirty="0" smtClean="0">
                                      <a:latin typeface="Cambria Math" panose="02040503050406030204" pitchFamily="18" charset="0"/>
                                    </a:rPr>
                                  </m:ctrlPr>
                                </m:sSupPr>
                                <m:e>
                                  <m:r>
                                    <m:rPr>
                                      <m:sty m:val="p"/>
                                    </m:rPr>
                                    <a:rPr kumimoji="1" lang="en-US" altLang="ja-JP" sz="2000" dirty="0" smtClean="0">
                                      <a:latin typeface="Cambria Math" panose="02040503050406030204" pitchFamily="18" charset="0"/>
                                    </a:rPr>
                                    <m:t>m</m:t>
                                  </m:r>
                                </m:e>
                                <m:sup>
                                  <m:r>
                                    <a:rPr kumimoji="1" lang="en-US" altLang="ja-JP" sz="2000" dirty="0" smtClean="0">
                                      <a:latin typeface="Cambria Math" panose="02040503050406030204" pitchFamily="18" charset="0"/>
                                    </a:rPr>
                                    <m:t>2</m:t>
                                  </m:r>
                                </m:sup>
                              </m:sSup>
                              <m:r>
                                <a:rPr kumimoji="1" lang="en-US" altLang="ja-JP" sz="2000" dirty="0" smtClean="0">
                                  <a:latin typeface="Cambria Math" panose="02040503050406030204" pitchFamily="18" charset="0"/>
                                </a:rPr>
                                <m:t>/</m:t>
                              </m:r>
                              <m:r>
                                <m:rPr>
                                  <m:sty m:val="p"/>
                                </m:rPr>
                                <a:rPr kumimoji="1" lang="en-US" altLang="ja-JP" sz="2000" dirty="0" smtClean="0">
                                  <a:latin typeface="Cambria Math" panose="02040503050406030204" pitchFamily="18" charset="0"/>
                                </a:rPr>
                                <m:t>s</m:t>
                              </m:r>
                            </m:oMath>
                          </a14:m>
                          <a:r>
                            <a:rPr kumimoji="1" lang="en-US" altLang="ja-JP" sz="2000" dirty="0" smtClean="0"/>
                            <a:t>]</a:t>
                          </a:r>
                          <a:endParaRPr kumimoji="1" lang="ja-JP" altLang="en-US" sz="2000" dirty="0"/>
                        </a:p>
                      </a:txBody>
                      <a:tcPr marL="51435" marR="51435" marT="25718" marB="25718">
                        <a:solidFill>
                          <a:schemeClr val="bg1"/>
                        </a:solidFill>
                      </a:tcPr>
                    </a:tc>
                    <a:tc vMerge="1">
                      <a:txBody>
                        <a:bodyPr/>
                        <a:lstStyle/>
                        <a:p>
                          <a:endParaRPr kumimoji="1" lang="ja-JP" altLang="en-US" sz="2000" dirty="0"/>
                        </a:p>
                      </a:txBody>
                      <a:tcPr marL="68580" marR="68580" marT="34290" marB="34290">
                        <a:solidFill>
                          <a:schemeClr val="bg1"/>
                        </a:solidFill>
                      </a:tcPr>
                    </a:tc>
                    <a:extLst>
                      <a:ext uri="{0D108BD9-81ED-4DB2-BD59-A6C34878D82A}">
                        <a16:rowId xmlns:a16="http://schemas.microsoft.com/office/drawing/2014/main" val="2528291233"/>
                      </a:ext>
                    </a:extLst>
                  </a:tr>
                  <a:tr h="662017">
                    <a:tc>
                      <a:txBody>
                        <a:bodyPr/>
                        <a:lstStyle/>
                        <a:p>
                          <a14:m>
                            <m:oMath xmlns:m="http://schemas.openxmlformats.org/officeDocument/2006/math">
                              <m:r>
                                <a:rPr kumimoji="1" lang="en-US" altLang="ja-JP" sz="2000" dirty="0" smtClean="0">
                                  <a:latin typeface="Cambria Math" panose="02040503050406030204" pitchFamily="18" charset="0"/>
                                </a:rPr>
                                <m:t>𝑎</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N</m:t>
                              </m:r>
                              <m:r>
                                <a:rPr kumimoji="1" lang="en-US" altLang="ja-JP" sz="2000" dirty="0" smtClean="0">
                                  <a:latin typeface="Cambria Math" panose="02040503050406030204" pitchFamily="18" charset="0"/>
                                </a:rPr>
                                <m:t>/</m:t>
                              </m:r>
                              <m:r>
                                <m:rPr>
                                  <m:sty m:val="p"/>
                                </m:rPr>
                                <a:rPr kumimoji="1" lang="en-US" altLang="ja-JP" sz="2000" dirty="0" smtClean="0">
                                  <a:latin typeface="Cambria Math" panose="02040503050406030204" pitchFamily="18" charset="0"/>
                                </a:rPr>
                                <m:t>V</m:t>
                              </m:r>
                            </m:oMath>
                          </a14:m>
                          <a:r>
                            <a:rPr kumimoji="1" lang="en-US" altLang="ja-JP" sz="2000" dirty="0" smtClean="0"/>
                            <a:t>]</a:t>
                          </a:r>
                          <a:endParaRPr kumimoji="1" lang="ja-JP" altLang="en-US" sz="2000" dirty="0"/>
                        </a:p>
                      </a:txBody>
                      <a:tcPr marL="51435" marR="51435" marT="25718" marB="25718">
                        <a:solidFill>
                          <a:schemeClr val="bg1"/>
                        </a:solid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台車にある一定の電圧を加える方法</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3752696628"/>
                      </a:ext>
                    </a:extLst>
                  </a:tr>
                  <a:tr h="364483">
                    <a:tc>
                      <a:txBody>
                        <a:bodyPr/>
                        <a:lstStyle/>
                        <a:p>
                          <a14:m>
                            <m:oMath xmlns:m="http://schemas.openxmlformats.org/officeDocument/2006/math">
                              <m:sSub>
                                <m:sSubPr>
                                  <m:ctrlPr>
                                    <a:rPr kumimoji="1" lang="en-US" altLang="ja-JP" sz="2000" i="1" smtClean="0">
                                      <a:latin typeface="Cambria Math" panose="02040503050406030204" pitchFamily="18" charset="0"/>
                                    </a:rPr>
                                  </m:ctrlPr>
                                </m:sSubPr>
                                <m:e>
                                  <m:r>
                                    <m:rPr>
                                      <m:sty m:val="p"/>
                                    </m:rPr>
                                    <a:rPr kumimoji="1" lang="en-US" altLang="ja-JP" sz="2000" smtClean="0">
                                      <a:latin typeface="Cambria Math" panose="02040503050406030204" pitchFamily="18" charset="0"/>
                                    </a:rPr>
                                    <m:t>c</m:t>
                                  </m:r>
                                </m:e>
                                <m:sub>
                                  <m:r>
                                    <a:rPr kumimoji="1" lang="en-US" altLang="ja-JP" sz="2000" smtClean="0">
                                      <a:latin typeface="Cambria Math" panose="02040503050406030204" pitchFamily="18" charset="0"/>
                                    </a:rPr>
                                    <m:t>1</m:t>
                                  </m:r>
                                </m:sub>
                              </m:sSub>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V</m:t>
                              </m:r>
                              <m:r>
                                <a:rPr kumimoji="1" lang="en-US" altLang="ja-JP" sz="2000" dirty="0" smtClean="0">
                                  <a:latin typeface="Cambria Math" panose="02040503050406030204" pitchFamily="18" charset="0"/>
                                </a:rPr>
                                <m:t>/</m:t>
                              </m:r>
                              <m:r>
                                <m:rPr>
                                  <m:sty m:val="p"/>
                                </m:rPr>
                                <a:rPr kumimoji="1" lang="en-US" altLang="ja-JP" sz="2000" dirty="0" smtClean="0">
                                  <a:latin typeface="Cambria Math" panose="02040503050406030204" pitchFamily="18" charset="0"/>
                                </a:rPr>
                                <m:t>m</m:t>
                              </m:r>
                            </m:oMath>
                          </a14:m>
                          <a:r>
                            <a:rPr kumimoji="1" lang="en-US" altLang="ja-JP" sz="2000" dirty="0" smtClean="0"/>
                            <a:t>]</a:t>
                          </a:r>
                          <a:endParaRPr kumimoji="1" lang="ja-JP" altLang="en-US" sz="2000" dirty="0"/>
                        </a:p>
                      </a:txBody>
                      <a:tcPr marL="51435" marR="51435" marT="25718" marB="25718">
                        <a:solidFill>
                          <a:schemeClr val="bg1"/>
                        </a:solidFill>
                      </a:tcPr>
                    </a:tc>
                    <a:tc rowSpan="2">
                      <a:txBody>
                        <a:bodyPr/>
                        <a:lstStyle/>
                        <a:p>
                          <a:r>
                            <a:rPr kumimoji="1" lang="ja-JP" altLang="en-US" sz="2000" dirty="0" smtClean="0">
                              <a:latin typeface="ＭＳ Ｐゴシック" panose="020B0600070205080204" pitchFamily="50" charset="-128"/>
                              <a:ea typeface="ＭＳ Ｐゴシック" panose="020B0600070205080204" pitchFamily="50" charset="-128"/>
                            </a:rPr>
                            <a:t>最初から設定してあるものを</a:t>
                          </a:r>
                          <a:endParaRPr kumimoji="1" lang="en-US" altLang="ja-JP" sz="2000" dirty="0" smtClean="0">
                            <a:latin typeface="ＭＳ Ｐゴシック" panose="020B0600070205080204" pitchFamily="50" charset="-128"/>
                            <a:ea typeface="ＭＳ Ｐゴシック" panose="020B0600070205080204" pitchFamily="50" charset="-128"/>
                          </a:endParaRPr>
                        </a:p>
                        <a:p>
                          <a:r>
                            <a:rPr kumimoji="1" lang="ja-JP" altLang="en-US" sz="2000" dirty="0" smtClean="0">
                              <a:latin typeface="ＭＳ Ｐゴシック" panose="020B0600070205080204" pitchFamily="50" charset="-128"/>
                              <a:ea typeface="ＭＳ Ｐゴシック" panose="020B0600070205080204" pitchFamily="50" charset="-128"/>
                            </a:rPr>
                            <a:t>使用</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3101253240"/>
                      </a:ext>
                    </a:extLst>
                  </a:tr>
                  <a:tr h="36448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1" lang="en-US" altLang="ja-JP" sz="2000" i="1" smtClean="0">
                                      <a:latin typeface="Cambria Math" panose="02040503050406030204" pitchFamily="18" charset="0"/>
                                    </a:rPr>
                                  </m:ctrlPr>
                                </m:sSubPr>
                                <m:e>
                                  <m:r>
                                    <m:rPr>
                                      <m:sty m:val="p"/>
                                    </m:rPr>
                                    <a:rPr kumimoji="1" lang="en-US" altLang="ja-JP" sz="2000" smtClean="0">
                                      <a:latin typeface="Cambria Math" panose="02040503050406030204" pitchFamily="18" charset="0"/>
                                    </a:rPr>
                                    <m:t>c</m:t>
                                  </m:r>
                                </m:e>
                                <m:sub>
                                  <m:r>
                                    <a:rPr kumimoji="1" lang="en-US" altLang="ja-JP" sz="2000" smtClean="0">
                                      <a:latin typeface="Cambria Math" panose="02040503050406030204" pitchFamily="18" charset="0"/>
                                    </a:rPr>
                                    <m:t>2</m:t>
                                  </m:r>
                                </m:sub>
                              </m:sSub>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V</m:t>
                              </m:r>
                              <m:r>
                                <a:rPr kumimoji="1" lang="en-US" altLang="ja-JP" sz="2000" dirty="0" smtClean="0">
                                  <a:latin typeface="Cambria Math" panose="02040503050406030204" pitchFamily="18" charset="0"/>
                                </a:rPr>
                                <m:t>/</m:t>
                              </m:r>
                            </m:oMath>
                          </a14:m>
                          <a:r>
                            <a:rPr kumimoji="1" lang="en-US" altLang="ja-JP" sz="2000" dirty="0" smtClean="0"/>
                            <a:t>rad</a:t>
                          </a:r>
                          <a:r>
                            <a:rPr kumimoji="1" lang="en-US" altLang="ja-JP" sz="2000" dirty="0" smtClean="0"/>
                            <a:t>]</a:t>
                          </a:r>
                          <a:endParaRPr kumimoji="1" lang="ja-JP" altLang="en-US" sz="2000" dirty="0"/>
                        </a:p>
                      </a:txBody>
                      <a:tcPr marL="51435" marR="51435" marT="25718" marB="25718">
                        <a:solidFill>
                          <a:schemeClr val="bg1"/>
                        </a:solidFill>
                      </a:tcPr>
                    </a:tc>
                    <a:tc vMerge="1">
                      <a:txBody>
                        <a:bodyPr/>
                        <a:lstStyle/>
                        <a:p>
                          <a:endParaRPr kumimoji="1" lang="ja-JP" altLang="en-US" sz="2000" dirty="0"/>
                        </a:p>
                      </a:txBody>
                      <a:tcPr marL="68580" marR="68580" marT="34290" marB="34290">
                        <a:solidFill>
                          <a:schemeClr val="bg1"/>
                        </a:solidFill>
                      </a:tcPr>
                    </a:tc>
                    <a:extLst>
                      <a:ext uri="{0D108BD9-81ED-4DB2-BD59-A6C34878D82A}">
                        <a16:rowId xmlns:a16="http://schemas.microsoft.com/office/drawing/2014/main" val="3867710360"/>
                      </a:ext>
                    </a:extLst>
                  </a:tr>
                </a:tbl>
              </a:graphicData>
            </a:graphic>
          </p:graphicFrame>
        </mc:Choice>
        <mc:Fallback>
          <p:graphicFrame>
            <p:nvGraphicFramePr>
              <p:cNvPr id="8" name="表 7"/>
              <p:cNvGraphicFramePr>
                <a:graphicFrameLocks noGrp="1"/>
              </p:cNvGraphicFramePr>
              <p:nvPr>
                <p:extLst>
                  <p:ext uri="{D42A27DB-BD31-4B8C-83A1-F6EECF244321}">
                    <p14:modId xmlns:p14="http://schemas.microsoft.com/office/powerpoint/2010/main" val="4277288972"/>
                  </p:ext>
                </p:extLst>
              </p:nvPr>
            </p:nvGraphicFramePr>
            <p:xfrm>
              <a:off x="-3" y="2915639"/>
              <a:ext cx="9144002" cy="3942364"/>
            </p:xfrm>
            <a:graphic>
              <a:graphicData uri="http://schemas.openxmlformats.org/drawingml/2006/table">
                <a:tbl>
                  <a:tblPr firstRow="1" bandRow="1">
                    <a:tableStyleId>{D7AC3CCA-C797-4891-BE02-D94E43425B78}</a:tableStyleId>
                  </a:tblPr>
                  <a:tblGrid>
                    <a:gridCol w="4572001">
                      <a:extLst>
                        <a:ext uri="{9D8B030D-6E8A-4147-A177-3AD203B41FA5}">
                          <a16:colId xmlns:a16="http://schemas.microsoft.com/office/drawing/2014/main" val="2807294428"/>
                        </a:ext>
                      </a:extLst>
                    </a:gridCol>
                    <a:gridCol w="4572001">
                      <a:extLst>
                        <a:ext uri="{9D8B030D-6E8A-4147-A177-3AD203B41FA5}">
                          <a16:colId xmlns:a16="http://schemas.microsoft.com/office/drawing/2014/main" val="2016220413"/>
                        </a:ext>
                      </a:extLst>
                    </a:gridCol>
                  </a:tblGrid>
                  <a:tr h="364483">
                    <a:tc>
                      <a:txBody>
                        <a:bodyPr/>
                        <a:lstStyle/>
                        <a:p>
                          <a:r>
                            <a:rPr kumimoji="1" lang="ja-JP" altLang="en-US" sz="2000" dirty="0" smtClean="0"/>
                            <a:t>パラメータ</a:t>
                          </a:r>
                          <a:endParaRPr kumimoji="1" lang="ja-JP" altLang="en-US" sz="2000" dirty="0"/>
                        </a:p>
                      </a:txBody>
                      <a:tcPr marL="51435" marR="51435" marT="25718" marB="25718"/>
                    </a:tc>
                    <a:tc>
                      <a:txBody>
                        <a:bodyPr/>
                        <a:lstStyle/>
                        <a:p>
                          <a:r>
                            <a:rPr kumimoji="1" lang="ja-JP" altLang="en-US" sz="2000" dirty="0" smtClean="0"/>
                            <a:t>測定法</a:t>
                          </a:r>
                          <a:endParaRPr kumimoji="1" lang="ja-JP" altLang="en-US" sz="2000" dirty="0"/>
                        </a:p>
                      </a:txBody>
                      <a:tcPr marL="51435" marR="51435" marT="25718" marB="25718"/>
                    </a:tc>
                    <a:extLst>
                      <a:ext uri="{0D108BD9-81ED-4DB2-BD59-A6C34878D82A}">
                        <a16:rowId xmlns:a16="http://schemas.microsoft.com/office/drawing/2014/main" val="2407631616"/>
                      </a:ext>
                    </a:extLst>
                  </a:tr>
                  <a:tr h="364483">
                    <a:tc>
                      <a:txBody>
                        <a:bodyPr/>
                        <a:lstStyle/>
                        <a:p>
                          <a:endParaRPr lang="ja-JP"/>
                        </a:p>
                      </a:txBody>
                      <a:tcPr marL="51435" marR="51435" marT="25718" marB="25718">
                        <a:blipFill>
                          <a:blip r:embed="rId3"/>
                          <a:stretch>
                            <a:fillRect l="-133" t="-111667" r="-100266" b="-911667"/>
                          </a:stretch>
                        </a:blipFill>
                      </a:tcPr>
                    </a:tc>
                    <a:tc rowSpan="2">
                      <a:txBody>
                        <a:bodyPr/>
                        <a:lstStyle/>
                        <a:p>
                          <a:r>
                            <a:rPr kumimoji="1" lang="ja-JP" altLang="en-US" sz="2000" dirty="0" smtClean="0">
                              <a:latin typeface="ＭＳ Ｐゴシック" panose="020B0600070205080204" pitchFamily="50" charset="-128"/>
                              <a:ea typeface="ＭＳ Ｐゴシック" panose="020B0600070205080204" pitchFamily="50" charset="-128"/>
                            </a:rPr>
                            <a:t>器具を用いて測定</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1127931767"/>
                      </a:ext>
                    </a:extLst>
                  </a:tr>
                  <a:tr h="364483">
                    <a:tc>
                      <a:txBody>
                        <a:bodyPr/>
                        <a:lstStyle/>
                        <a:p>
                          <a:endParaRPr lang="ja-JP"/>
                        </a:p>
                      </a:txBody>
                      <a:tcPr marL="51435" marR="51435" marT="25718" marB="25718">
                        <a:blipFill>
                          <a:blip r:embed="rId3"/>
                          <a:stretch>
                            <a:fillRect l="-133" t="-211667" r="-100266" b="-811667"/>
                          </a:stretch>
                        </a:blipFill>
                      </a:tcPr>
                    </a:tc>
                    <a:tc vMerge="1">
                      <a:txBody>
                        <a:bodyPr/>
                        <a:lstStyle/>
                        <a:p>
                          <a:endParaRPr kumimoji="1" lang="ja-JP" altLang="en-US" sz="2000" dirty="0"/>
                        </a:p>
                      </a:txBody>
                      <a:tcPr marL="68580" marR="68580" marT="34290" marB="34290">
                        <a:solidFill>
                          <a:schemeClr val="bg1"/>
                        </a:solidFill>
                      </a:tcPr>
                    </a:tc>
                    <a:extLst>
                      <a:ext uri="{0D108BD9-81ED-4DB2-BD59-A6C34878D82A}">
                        <a16:rowId xmlns:a16="http://schemas.microsoft.com/office/drawing/2014/main" val="1660236730"/>
                      </a:ext>
                    </a:extLst>
                  </a:tr>
                  <a:tr h="364483">
                    <a:tc>
                      <a:txBody>
                        <a:bodyPr/>
                        <a:lstStyle/>
                        <a:p>
                          <a:endParaRPr lang="ja-JP"/>
                        </a:p>
                      </a:txBody>
                      <a:tcPr marL="51435" marR="51435" marT="25718" marB="25718">
                        <a:blipFill>
                          <a:blip r:embed="rId3"/>
                          <a:stretch>
                            <a:fillRect l="-133" t="-311667" r="-100266" b="-711667"/>
                          </a:stretch>
                        </a:blipFill>
                      </a:tcPr>
                    </a:tc>
                    <a:tc rowSpan="2">
                      <a:txBody>
                        <a:bodyPr/>
                        <a:lstStyle/>
                        <a:p>
                          <a:r>
                            <a:rPr kumimoji="1" lang="ja-JP" altLang="en-US" sz="2000" dirty="0" smtClean="0">
                              <a:latin typeface="ＭＳ Ｐゴシック" panose="020B0600070205080204" pitchFamily="50" charset="-128"/>
                              <a:ea typeface="ＭＳ Ｐゴシック" panose="020B0600070205080204" pitchFamily="50" charset="-128"/>
                            </a:rPr>
                            <a:t>ステップ応答による方法とフィードバック入力による方法</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4064144453"/>
                      </a:ext>
                    </a:extLst>
                  </a:tr>
                  <a:tr h="364483">
                    <a:tc>
                      <a:txBody>
                        <a:bodyPr/>
                        <a:lstStyle/>
                        <a:p>
                          <a:endParaRPr lang="ja-JP"/>
                        </a:p>
                      </a:txBody>
                      <a:tcPr marL="51435" marR="51435" marT="25718" marB="25718">
                        <a:blipFill>
                          <a:blip r:embed="rId3"/>
                          <a:stretch>
                            <a:fillRect l="-133" t="-411667" r="-100266" b="-611667"/>
                          </a:stretch>
                        </a:blipFill>
                      </a:tcPr>
                    </a:tc>
                    <a:tc vMerge="1">
                      <a:txBody>
                        <a:bodyPr/>
                        <a:lstStyle/>
                        <a:p>
                          <a:endParaRPr kumimoji="1" lang="ja-JP" altLang="en-US" sz="2000" dirty="0"/>
                        </a:p>
                      </a:txBody>
                      <a:tcPr marL="68580" marR="68580" marT="34290" marB="34290">
                        <a:solidFill>
                          <a:schemeClr val="bg1"/>
                        </a:solidFill>
                      </a:tcPr>
                    </a:tc>
                    <a:extLst>
                      <a:ext uri="{0D108BD9-81ED-4DB2-BD59-A6C34878D82A}">
                        <a16:rowId xmlns:a16="http://schemas.microsoft.com/office/drawing/2014/main" val="4041575621"/>
                      </a:ext>
                    </a:extLst>
                  </a:tr>
                  <a:tr h="364483">
                    <a:tc>
                      <a:txBody>
                        <a:bodyPr/>
                        <a:lstStyle/>
                        <a:p>
                          <a:endParaRPr lang="ja-JP"/>
                        </a:p>
                      </a:txBody>
                      <a:tcPr marL="51435" marR="51435" marT="25718" marB="25718">
                        <a:blipFill>
                          <a:blip r:embed="rId3"/>
                          <a:stretch>
                            <a:fillRect l="-133" t="-520339" r="-100266" b="-522034"/>
                          </a:stretch>
                        </a:blipFill>
                      </a:tcPr>
                    </a:tc>
                    <a:tc rowSpan="2">
                      <a:txBody>
                        <a:bodyPr/>
                        <a:lstStyle/>
                        <a:p>
                          <a:r>
                            <a:rPr kumimoji="1" lang="ja-JP" altLang="en-US" sz="2000" dirty="0" smtClean="0">
                              <a:latin typeface="ＭＳ Ｐゴシック" panose="020B0600070205080204" pitchFamily="50" charset="-128"/>
                              <a:ea typeface="ＭＳ Ｐゴシック" panose="020B0600070205080204" pitchFamily="50" charset="-128"/>
                            </a:rPr>
                            <a:t>振子の自由振動による方法</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2372481972"/>
                      </a:ext>
                    </a:extLst>
                  </a:tr>
                  <a:tr h="364483">
                    <a:tc>
                      <a:txBody>
                        <a:bodyPr/>
                        <a:lstStyle/>
                        <a:p>
                          <a:endParaRPr lang="ja-JP"/>
                        </a:p>
                      </a:txBody>
                      <a:tcPr marL="51435" marR="51435" marT="25718" marB="25718">
                        <a:blipFill>
                          <a:blip r:embed="rId3"/>
                          <a:stretch>
                            <a:fillRect l="-133" t="-610000" r="-100266" b="-413333"/>
                          </a:stretch>
                        </a:blipFill>
                      </a:tcPr>
                    </a:tc>
                    <a:tc vMerge="1">
                      <a:txBody>
                        <a:bodyPr/>
                        <a:lstStyle/>
                        <a:p>
                          <a:endParaRPr kumimoji="1" lang="ja-JP" altLang="en-US" sz="2000" dirty="0"/>
                        </a:p>
                      </a:txBody>
                      <a:tcPr marL="68580" marR="68580" marT="34290" marB="34290">
                        <a:solidFill>
                          <a:schemeClr val="bg1"/>
                        </a:solidFill>
                      </a:tcPr>
                    </a:tc>
                    <a:extLst>
                      <a:ext uri="{0D108BD9-81ED-4DB2-BD59-A6C34878D82A}">
                        <a16:rowId xmlns:a16="http://schemas.microsoft.com/office/drawing/2014/main" val="2528291233"/>
                      </a:ext>
                    </a:extLst>
                  </a:tr>
                  <a:tr h="662017">
                    <a:tc>
                      <a:txBody>
                        <a:bodyPr/>
                        <a:lstStyle/>
                        <a:p>
                          <a:endParaRPr lang="ja-JP"/>
                        </a:p>
                      </a:txBody>
                      <a:tcPr marL="51435" marR="51435" marT="25718" marB="25718">
                        <a:blipFill>
                          <a:blip r:embed="rId3"/>
                          <a:stretch>
                            <a:fillRect l="-133" t="-390826" r="-100266" b="-127523"/>
                          </a:stretch>
                        </a:blip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台車にある一定の電圧を加える方法</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3752696628"/>
                      </a:ext>
                    </a:extLst>
                  </a:tr>
                  <a:tr h="364483">
                    <a:tc>
                      <a:txBody>
                        <a:bodyPr/>
                        <a:lstStyle/>
                        <a:p>
                          <a:endParaRPr lang="ja-JP"/>
                        </a:p>
                      </a:txBody>
                      <a:tcPr marL="51435" marR="51435" marT="25718" marB="25718">
                        <a:blipFill>
                          <a:blip r:embed="rId3"/>
                          <a:stretch>
                            <a:fillRect l="-133" t="-891667" r="-100266" b="-131667"/>
                          </a:stretch>
                        </a:blipFill>
                      </a:tcPr>
                    </a:tc>
                    <a:tc rowSpan="2">
                      <a:txBody>
                        <a:bodyPr/>
                        <a:lstStyle/>
                        <a:p>
                          <a:r>
                            <a:rPr kumimoji="1" lang="ja-JP" altLang="en-US" sz="2000" dirty="0" smtClean="0">
                              <a:latin typeface="ＭＳ Ｐゴシック" panose="020B0600070205080204" pitchFamily="50" charset="-128"/>
                              <a:ea typeface="ＭＳ Ｐゴシック" panose="020B0600070205080204" pitchFamily="50" charset="-128"/>
                            </a:rPr>
                            <a:t>最初から設定してあるものを</a:t>
                          </a:r>
                          <a:endParaRPr kumimoji="1" lang="en-US" altLang="ja-JP" sz="2000" dirty="0" smtClean="0">
                            <a:latin typeface="ＭＳ Ｐゴシック" panose="020B0600070205080204" pitchFamily="50" charset="-128"/>
                            <a:ea typeface="ＭＳ Ｐゴシック" panose="020B0600070205080204" pitchFamily="50" charset="-128"/>
                          </a:endParaRPr>
                        </a:p>
                        <a:p>
                          <a:r>
                            <a:rPr kumimoji="1" lang="ja-JP" altLang="en-US" sz="2000" dirty="0" smtClean="0">
                              <a:latin typeface="ＭＳ Ｐゴシック" panose="020B0600070205080204" pitchFamily="50" charset="-128"/>
                              <a:ea typeface="ＭＳ Ｐゴシック" panose="020B0600070205080204" pitchFamily="50" charset="-128"/>
                            </a:rPr>
                            <a:t>使用</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3101253240"/>
                      </a:ext>
                    </a:extLst>
                  </a:tr>
                  <a:tr h="364483">
                    <a:tc>
                      <a:txBody>
                        <a:bodyPr/>
                        <a:lstStyle/>
                        <a:p>
                          <a:endParaRPr lang="ja-JP"/>
                        </a:p>
                      </a:txBody>
                      <a:tcPr marL="51435" marR="51435" marT="25718" marB="25718">
                        <a:blipFill>
                          <a:blip r:embed="rId3"/>
                          <a:stretch>
                            <a:fillRect l="-133" t="-991667" r="-100266" b="-31667"/>
                          </a:stretch>
                        </a:blipFill>
                      </a:tcPr>
                    </a:tc>
                    <a:tc vMerge="1">
                      <a:txBody>
                        <a:bodyPr/>
                        <a:lstStyle/>
                        <a:p>
                          <a:endParaRPr kumimoji="1" lang="ja-JP" altLang="en-US" sz="2000" dirty="0"/>
                        </a:p>
                      </a:txBody>
                      <a:tcPr marL="68580" marR="68580" marT="34290" marB="34290">
                        <a:solidFill>
                          <a:schemeClr val="bg1"/>
                        </a:solidFill>
                      </a:tcPr>
                    </a:tc>
                    <a:extLst>
                      <a:ext uri="{0D108BD9-81ED-4DB2-BD59-A6C34878D82A}">
                        <a16:rowId xmlns:a16="http://schemas.microsoft.com/office/drawing/2014/main" val="3867710360"/>
                      </a:ext>
                    </a:extLst>
                  </a:tr>
                </a:tbl>
              </a:graphicData>
            </a:graphic>
          </p:graphicFrame>
        </mc:Fallback>
      </mc:AlternateContent>
    </p:spTree>
    <p:extLst>
      <p:ext uri="{BB962C8B-B14F-4D97-AF65-F5344CB8AC3E}">
        <p14:creationId xmlns:p14="http://schemas.microsoft.com/office/powerpoint/2010/main" val="19326658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en-US" altLang="ja-JP" dirty="0" smtClean="0"/>
              <a:t>m</a:t>
            </a:r>
            <a:r>
              <a:rPr kumimoji="1" lang="ja-JP" altLang="en-US" dirty="0" smtClean="0"/>
              <a:t>と</a:t>
            </a:r>
            <a:r>
              <a:rPr kumimoji="1" lang="en-US" altLang="ja-JP" dirty="0" smtClean="0"/>
              <a:t>l</a:t>
            </a:r>
            <a:r>
              <a:rPr kumimoji="1" lang="ja-JP" altLang="en-US" dirty="0" smtClean="0"/>
              <a:t>の測定</a:t>
            </a:r>
            <a:endParaRPr kumimoji="1" lang="ja-JP" altLang="en-US" dirty="0"/>
          </a:p>
        </p:txBody>
      </p:sp>
      <p:sp>
        <p:nvSpPr>
          <p:cNvPr id="7" name="コンテンツ プレースホルダー 6"/>
          <p:cNvSpPr>
            <a:spLocks noGrp="1"/>
          </p:cNvSpPr>
          <p:nvPr>
            <p:ph idx="1"/>
          </p:nvPr>
        </p:nvSpPr>
        <p:spPr>
          <a:xfrm>
            <a:off x="0" y="1325562"/>
            <a:ext cx="9144000" cy="5532437"/>
          </a:xfrm>
        </p:spPr>
        <p:txBody>
          <a:bodyPr>
            <a:normAutofit lnSpcReduction="10000"/>
          </a:bodyPr>
          <a:lstStyle/>
          <a:p>
            <a:r>
              <a:rPr lang="ja-JP" altLang="en-US" dirty="0" smtClean="0"/>
              <a:t>倒立振子から振子を取り外しはか</a:t>
            </a:r>
            <a:r>
              <a:rPr lang="ja-JP" altLang="en-US" dirty="0"/>
              <a:t>り</a:t>
            </a:r>
            <a:r>
              <a:rPr lang="ja-JP" altLang="en-US" dirty="0" smtClean="0"/>
              <a:t>で振子の質量</a:t>
            </a:r>
            <a:r>
              <a:rPr lang="en-US" altLang="ja-JP" dirty="0" smtClean="0"/>
              <a:t>m</a:t>
            </a:r>
            <a:r>
              <a:rPr lang="ja-JP" altLang="en-US" dirty="0" smtClean="0"/>
              <a:t>を測定</a:t>
            </a:r>
            <a:endParaRPr lang="en-US" altLang="ja-JP" dirty="0" smtClean="0"/>
          </a:p>
          <a:p>
            <a:endParaRPr lang="en-US" altLang="ja-JP" dirty="0"/>
          </a:p>
          <a:p>
            <a:endParaRPr lang="en-US" altLang="ja-JP" dirty="0" smtClean="0"/>
          </a:p>
          <a:p>
            <a:endParaRPr lang="en-US" altLang="ja-JP" dirty="0"/>
          </a:p>
          <a:p>
            <a:endParaRPr lang="en-US" altLang="ja-JP" dirty="0" smtClean="0"/>
          </a:p>
          <a:p>
            <a:endParaRPr lang="en-US" altLang="ja-JP" dirty="0"/>
          </a:p>
          <a:p>
            <a:endParaRPr lang="en-US" altLang="ja-JP" dirty="0" smtClean="0"/>
          </a:p>
          <a:p>
            <a:endParaRPr lang="en-US" altLang="ja-JP" dirty="0"/>
          </a:p>
          <a:p>
            <a:endParaRPr lang="en-US" altLang="ja-JP" dirty="0" smtClean="0"/>
          </a:p>
          <a:p>
            <a:r>
              <a:rPr lang="ja-JP" altLang="en-US" dirty="0" smtClean="0"/>
              <a:t>振子を指の上でバランスさせて</a:t>
            </a:r>
            <a:endParaRPr lang="en-US" altLang="ja-JP" dirty="0"/>
          </a:p>
          <a:p>
            <a:pPr marL="0" indent="0">
              <a:buNone/>
            </a:pPr>
            <a:r>
              <a:rPr lang="ja-JP" altLang="en-US" dirty="0" smtClean="0"/>
              <a:t>　重心</a:t>
            </a:r>
            <a:r>
              <a:rPr lang="ja-JP" altLang="en-US" dirty="0"/>
              <a:t>の位置を</a:t>
            </a:r>
            <a:r>
              <a:rPr lang="ja-JP" altLang="en-US" dirty="0" smtClean="0"/>
              <a:t>定め、</a:t>
            </a:r>
            <a:r>
              <a:rPr lang="ja-JP" altLang="en-US" dirty="0" err="1" smtClean="0"/>
              <a:t>ｌ</a:t>
            </a:r>
            <a:r>
              <a:rPr lang="ja-JP" altLang="en-US" dirty="0" smtClean="0"/>
              <a:t>を測定</a:t>
            </a:r>
            <a:endParaRPr kumimoji="1" lang="ja-JP" altLang="en-US" dirty="0"/>
          </a:p>
        </p:txBody>
      </p:sp>
      <p:pic>
        <p:nvPicPr>
          <p:cNvPr id="2" name="図 1"/>
          <p:cNvPicPr>
            <a:picLocks noChangeAspect="1"/>
          </p:cNvPicPr>
          <p:nvPr/>
        </p:nvPicPr>
        <p:blipFill rotWithShape="1">
          <a:blip r:embed="rId3" cstate="print">
            <a:extLst>
              <a:ext uri="{28A0092B-C50C-407E-A947-70E740481C1C}">
                <a14:useLocalDpi xmlns:a14="http://schemas.microsoft.com/office/drawing/2010/main" val="0"/>
              </a:ext>
            </a:extLst>
          </a:blip>
          <a:srcRect l="7138" t="5114" r="23942" b="8676"/>
          <a:stretch/>
        </p:blipFill>
        <p:spPr>
          <a:xfrm rot="5400000">
            <a:off x="2013751" y="1658726"/>
            <a:ext cx="2312236" cy="3856450"/>
          </a:xfrm>
          <a:prstGeom prst="rect">
            <a:avLst/>
          </a:prstGeom>
        </p:spPr>
      </p:pic>
      <p:pic>
        <p:nvPicPr>
          <p:cNvPr id="3" name="図 2"/>
          <p:cNvPicPr>
            <a:picLocks noChangeAspect="1"/>
          </p:cNvPicPr>
          <p:nvPr/>
        </p:nvPicPr>
        <p:blipFill rotWithShape="1">
          <a:blip r:embed="rId4" cstate="print">
            <a:extLst>
              <a:ext uri="{28A0092B-C50C-407E-A947-70E740481C1C}">
                <a14:useLocalDpi xmlns:a14="http://schemas.microsoft.com/office/drawing/2010/main" val="0"/>
              </a:ext>
            </a:extLst>
          </a:blip>
          <a:srcRect l="4947" t="13335" r="16879" b="6666"/>
          <a:stretch/>
        </p:blipFill>
        <p:spPr>
          <a:xfrm>
            <a:off x="5408113" y="2324068"/>
            <a:ext cx="2019822" cy="2756019"/>
          </a:xfrm>
          <a:prstGeom prst="rect">
            <a:avLst/>
          </a:prstGeom>
        </p:spPr>
      </p:pic>
    </p:spTree>
    <p:extLst>
      <p:ext uri="{BB962C8B-B14F-4D97-AF65-F5344CB8AC3E}">
        <p14:creationId xmlns:p14="http://schemas.microsoft.com/office/powerpoint/2010/main" val="31329949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a</a:t>
            </a:r>
            <a:r>
              <a:rPr kumimoji="1" lang="ja-JP" altLang="en-US" dirty="0" smtClean="0"/>
              <a:t>の測定</a:t>
            </a:r>
            <a:endParaRPr kumimoji="1" lang="ja-JP" altLang="en-US" dirty="0"/>
          </a:p>
        </p:txBody>
      </p:sp>
      <mc:AlternateContent xmlns:mc="http://schemas.openxmlformats.org/markup-compatibility/2006" xmlns:a14="http://schemas.microsoft.com/office/drawing/2010/main">
        <mc:Choice Requires="a14">
          <p:sp>
            <p:nvSpPr>
              <p:cNvPr id="5" name="コンテンツ プレースホルダー 4"/>
              <p:cNvSpPr>
                <a:spLocks noGrp="1"/>
              </p:cNvSpPr>
              <p:nvPr>
                <p:ph idx="1"/>
              </p:nvPr>
            </p:nvSpPr>
            <p:spPr/>
            <p:txBody>
              <a:bodyPr/>
              <a:lstStyle/>
              <a:p>
                <a:r>
                  <a:rPr lang="ja-JP" altLang="en-US" dirty="0" smtClean="0"/>
                  <a:t>モータに一定電圧を加え、ばねばかりで台車を引く</a:t>
                </a:r>
                <a:endParaRPr lang="en-US" altLang="ja-JP" dirty="0"/>
              </a:p>
              <a:p>
                <a:r>
                  <a:rPr lang="ja-JP" altLang="en-US" dirty="0" smtClean="0"/>
                  <a:t>台車</a:t>
                </a:r>
                <a:r>
                  <a:rPr lang="ja-JP" altLang="en-US" dirty="0"/>
                  <a:t>が正の</a:t>
                </a:r>
                <a:r>
                  <a:rPr lang="ja-JP" altLang="en-US" dirty="0" smtClean="0"/>
                  <a:t>方向、負の方向に</a:t>
                </a:r>
                <a:r>
                  <a:rPr lang="ja-JP" altLang="en-US" dirty="0"/>
                  <a:t>動き出すときの</a:t>
                </a:r>
                <a:r>
                  <a:rPr lang="ja-JP" altLang="en-US" dirty="0" smtClean="0"/>
                  <a:t>力を</a:t>
                </a:r>
                <a14:m>
                  <m:oMath xmlns:m="http://schemas.openxmlformats.org/officeDocument/2006/math">
                    <m:r>
                      <a:rPr lang="ja-JP" altLang="en-US" i="1" dirty="0" smtClean="0">
                        <a:latin typeface="Cambria Math" panose="02040503050406030204" pitchFamily="18" charset="0"/>
                      </a:rPr>
                      <m:t>それぞれ</m:t>
                    </m:r>
                    <m:sSub>
                      <m:sSubPr>
                        <m:ctrlPr>
                          <a:rPr lang="en-US" altLang="ja-JP" i="1" dirty="0">
                            <a:latin typeface="Cambria Math" panose="02040503050406030204" pitchFamily="18" charset="0"/>
                          </a:rPr>
                        </m:ctrlPr>
                      </m:sSubPr>
                      <m:e>
                        <m:r>
                          <a:rPr lang="en-US" altLang="ja-JP" i="1" dirty="0" smtClean="0">
                            <a:latin typeface="Cambria Math" panose="02040503050406030204" pitchFamily="18" charset="0"/>
                          </a:rPr>
                          <m:t>𝑓</m:t>
                        </m:r>
                      </m:e>
                      <m:sub>
                        <m:r>
                          <a:rPr lang="en-US" altLang="ja-JP" b="0" i="1" dirty="0" smtClean="0">
                            <a:latin typeface="Cambria Math" panose="02040503050406030204" pitchFamily="18" charset="0"/>
                          </a:rPr>
                          <m:t>𝑚𝑎𝑥</m:t>
                        </m:r>
                      </m:sub>
                    </m:sSub>
                    <m:r>
                      <a:rPr lang="en-US" altLang="ja-JP" b="0" i="1" dirty="0" smtClean="0">
                        <a:latin typeface="Cambria Math" panose="02040503050406030204" pitchFamily="18" charset="0"/>
                      </a:rPr>
                      <m:t> ,  </m:t>
                    </m:r>
                    <m:sSub>
                      <m:sSubPr>
                        <m:ctrlPr>
                          <a:rPr lang="en-US" altLang="ja-JP" i="1" dirty="0">
                            <a:latin typeface="Cambria Math" panose="02040503050406030204" pitchFamily="18" charset="0"/>
                          </a:rPr>
                        </m:ctrlPr>
                      </m:sSubPr>
                      <m:e>
                        <m:r>
                          <a:rPr lang="en-US" altLang="ja-JP" i="1" dirty="0" smtClean="0">
                            <a:latin typeface="Cambria Math" panose="02040503050406030204" pitchFamily="18" charset="0"/>
                          </a:rPr>
                          <m:t>𝑓</m:t>
                        </m:r>
                      </m:e>
                      <m:sub>
                        <m:r>
                          <a:rPr lang="en-US" altLang="ja-JP" b="0" i="1" dirty="0" smtClean="0">
                            <a:latin typeface="Cambria Math" panose="02040503050406030204" pitchFamily="18" charset="0"/>
                          </a:rPr>
                          <m:t>𝑚𝑖𝑛</m:t>
                        </m:r>
                      </m:sub>
                    </m:sSub>
                  </m:oMath>
                </a14:m>
                <a:endParaRPr lang="en-US" altLang="ja-JP" dirty="0"/>
              </a:p>
              <a:p>
                <a:r>
                  <a:rPr lang="en-US" altLang="ja-JP" dirty="0" smtClean="0"/>
                  <a:t>2</a:t>
                </a:r>
                <a:r>
                  <a:rPr lang="ja-JP" altLang="en-US" dirty="0"/>
                  <a:t>力の関係をいくつかの電圧について調べ、最小</a:t>
                </a:r>
                <a:r>
                  <a:rPr lang="en-US" altLang="ja-JP" dirty="0"/>
                  <a:t>2</a:t>
                </a:r>
                <a:r>
                  <a:rPr lang="ja-JP" altLang="en-US" dirty="0"/>
                  <a:t>乗法によって</a:t>
                </a:r>
                <a:r>
                  <a:rPr lang="en-US" altLang="ja-JP" dirty="0"/>
                  <a:t>1</a:t>
                </a:r>
                <a:r>
                  <a:rPr lang="ja-JP" altLang="en-US" dirty="0"/>
                  <a:t>次関数を求め、この傾き</a:t>
                </a:r>
                <a:r>
                  <a:rPr lang="ja-JP" altLang="en-US" dirty="0" smtClean="0"/>
                  <a:t>を</a:t>
                </a:r>
                <a:r>
                  <a:rPr lang="en-US" altLang="ja-JP" dirty="0" smtClean="0"/>
                  <a:t>a</a:t>
                </a:r>
                <a:endParaRPr lang="en-US" altLang="ja-JP" dirty="0"/>
              </a:p>
              <a:p>
                <a:endParaRPr kumimoji="1" lang="ja-JP" altLang="en-US" dirty="0"/>
              </a:p>
            </p:txBody>
          </p:sp>
        </mc:Choice>
        <mc:Fallback xmlns="">
          <p:sp>
            <p:nvSpPr>
              <p:cNvPr id="5" name="コンテンツ プレースホルダー 4"/>
              <p:cNvSpPr>
                <a:spLocks noGrp="1" noRot="1" noChangeAspect="1" noMove="1" noResize="1" noEditPoints="1" noAdjustHandles="1" noChangeArrowheads="1" noChangeShapeType="1" noTextEdit="1"/>
              </p:cNvSpPr>
              <p:nvPr>
                <p:ph idx="1"/>
              </p:nvPr>
            </p:nvSpPr>
            <p:spPr>
              <a:blipFill>
                <a:blip r:embed="rId3"/>
                <a:stretch>
                  <a:fillRect l="-1200" t="-1872"/>
                </a:stretch>
              </a:blipFill>
            </p:spPr>
            <p:txBody>
              <a:bodyPr/>
              <a:lstStyle/>
              <a:p>
                <a:r>
                  <a:rPr lang="ja-JP" altLang="en-US">
                    <a:noFill/>
                  </a:rPr>
                  <a:t> </a:t>
                </a:r>
              </a:p>
            </p:txBody>
          </p:sp>
        </mc:Fallback>
      </mc:AlternateContent>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38750" y="3429001"/>
            <a:ext cx="6006200" cy="2438399"/>
          </a:xfrm>
          <a:prstGeom prst="rect">
            <a:avLst/>
          </a:prstGeom>
        </p:spPr>
      </p:pic>
      <p:sp>
        <p:nvSpPr>
          <p:cNvPr id="2" name="右矢印 1"/>
          <p:cNvSpPr/>
          <p:nvPr/>
        </p:nvSpPr>
        <p:spPr>
          <a:xfrm>
            <a:off x="3187700" y="3691732"/>
            <a:ext cx="1047750" cy="1714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350"/>
          </a:p>
        </p:txBody>
      </p:sp>
      <p:sp>
        <p:nvSpPr>
          <p:cNvPr id="4" name="正方形/長方形 3"/>
          <p:cNvSpPr/>
          <p:nvPr/>
        </p:nvSpPr>
        <p:spPr>
          <a:xfrm>
            <a:off x="2663825" y="4468815"/>
            <a:ext cx="1219200"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 name="正方形/長方形 7"/>
          <p:cNvSpPr/>
          <p:nvPr/>
        </p:nvSpPr>
        <p:spPr>
          <a:xfrm>
            <a:off x="2578100" y="5635626"/>
            <a:ext cx="1219200"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右矢印 5"/>
          <p:cNvSpPr/>
          <p:nvPr/>
        </p:nvSpPr>
        <p:spPr>
          <a:xfrm flipH="1">
            <a:off x="2092326" y="4833938"/>
            <a:ext cx="971549" cy="1714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18857444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J</a:t>
            </a:r>
            <a:r>
              <a:rPr kumimoji="1" lang="ja-JP" altLang="en-US" dirty="0" smtClean="0"/>
              <a:t>と</a:t>
            </a:r>
            <a:r>
              <a:rPr kumimoji="1" lang="en-US" altLang="ja-JP" dirty="0" smtClean="0"/>
              <a:t>c</a:t>
            </a:r>
            <a:r>
              <a:rPr kumimoji="1" lang="ja-JP" altLang="en-US" dirty="0" smtClean="0"/>
              <a:t>の測定</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3"/>
              <p:cNvSpPr>
                <a:spLocks noGrp="1"/>
              </p:cNvSpPr>
              <p:nvPr>
                <p:ph idx="1"/>
              </p:nvPr>
            </p:nvSpPr>
            <p:spPr/>
            <p:txBody>
              <a:bodyPr>
                <a:normAutofit/>
              </a:bodyPr>
              <a:lstStyle/>
              <a:p>
                <a:r>
                  <a:rPr lang="ja-JP" altLang="en-US" dirty="0" smtClean="0"/>
                  <a:t>振子を自由振動させることにより、</a:t>
                </a:r>
                <a:r>
                  <a:rPr lang="en-US" altLang="ja-JP" dirty="0" smtClean="0"/>
                  <a:t>J</a:t>
                </a:r>
                <a:r>
                  <a:rPr lang="ja-JP" altLang="en-US" dirty="0" smtClean="0"/>
                  <a:t>と</a:t>
                </a:r>
                <a:r>
                  <a:rPr lang="en-US" altLang="ja-JP" dirty="0" smtClean="0"/>
                  <a:t>c</a:t>
                </a:r>
                <a:r>
                  <a:rPr lang="ja-JP" altLang="en-US" dirty="0" smtClean="0"/>
                  <a:t>を</a:t>
                </a:r>
                <a:r>
                  <a:rPr lang="ja-JP" altLang="en-US" dirty="0"/>
                  <a:t>測定</a:t>
                </a:r>
                <a:r>
                  <a:rPr lang="ja-JP" altLang="en-US" dirty="0" smtClean="0"/>
                  <a:t>できる</a:t>
                </a:r>
                <a:endParaRPr lang="en-US" altLang="ja-JP" dirty="0"/>
              </a:p>
              <a:p>
                <a:r>
                  <a:rPr lang="ja-JP" altLang="en-US" dirty="0" smtClean="0"/>
                  <a:t>数式モデルは</a:t>
                </a:r>
                <a:endParaRPr lang="en-US" altLang="ja-JP" dirty="0"/>
              </a:p>
              <a:p>
                <a:endParaRPr lang="en-US" altLang="ja-JP" dirty="0" smtClean="0"/>
              </a:p>
              <a:p>
                <a:endParaRPr lang="en-US" altLang="ja-JP" dirty="0"/>
              </a:p>
              <a:p>
                <a14:m>
                  <m:oMath xmlns:m="http://schemas.openxmlformats.org/officeDocument/2006/math">
                    <m:r>
                      <a:rPr lang="en-US" altLang="ja-JP" b="0" i="1" smtClean="0">
                        <a:latin typeface="Cambria Math" panose="02040503050406030204" pitchFamily="18" charset="0"/>
                      </a:rPr>
                      <m:t>𝜃</m:t>
                    </m:r>
                    <m:r>
                      <a:rPr lang="ja-JP" altLang="en-US" i="1">
                        <a:latin typeface="Cambria Math" panose="02040503050406030204" pitchFamily="18" charset="0"/>
                      </a:rPr>
                      <m:t>を</m:t>
                    </m:r>
                  </m:oMath>
                </a14:m>
                <a:r>
                  <a:rPr lang="ja-JP" altLang="en-US" dirty="0" smtClean="0"/>
                  <a:t>微小範囲で考えると</a:t>
                </a:r>
                <a:endParaRPr lang="en-US" altLang="ja-JP" dirty="0" smtClean="0"/>
              </a:p>
              <a:p>
                <a:endParaRPr lang="en-US" altLang="ja-JP" dirty="0" smtClean="0"/>
              </a:p>
              <a:p>
                <a:pPr marL="0" indent="0">
                  <a:buNone/>
                </a:pPr>
                <a:r>
                  <a:rPr lang="en-US" altLang="ja-JP" dirty="0"/>
                  <a:t> </a:t>
                </a:r>
                <a:r>
                  <a:rPr lang="en-US" altLang="ja-JP" dirty="0" smtClean="0"/>
                  <a:t> </a:t>
                </a:r>
                <a:r>
                  <a:rPr lang="ja-JP" altLang="en-US" dirty="0" smtClean="0"/>
                  <a:t>ただし、</a:t>
                </a:r>
                <a:endParaRPr lang="en-US" altLang="ja-JP" dirty="0" smtClean="0"/>
              </a:p>
              <a:p>
                <a:pPr marL="0" indent="0">
                  <a:buNone/>
                </a:pPr>
                <a:r>
                  <a:rPr lang="en-US" altLang="ja-JP" dirty="0"/>
                  <a:t> </a:t>
                </a:r>
                <a:r>
                  <a:rPr lang="en-US" altLang="ja-JP" dirty="0" smtClean="0"/>
                  <a:t> </a:t>
                </a:r>
              </a:p>
            </p:txBody>
          </p:sp>
        </mc:Choice>
        <mc:Fallback xmlns="">
          <p:sp>
            <p:nvSpPr>
              <p:cNvPr id="4" name="コンテンツ プレースホルダー 3"/>
              <p:cNvSpPr>
                <a:spLocks noGrp="1" noRot="1" noChangeAspect="1" noMove="1" noResize="1" noEditPoints="1" noAdjustHandles="1" noChangeArrowheads="1" noChangeShapeType="1" noTextEdit="1"/>
              </p:cNvSpPr>
              <p:nvPr>
                <p:ph idx="1"/>
              </p:nvPr>
            </p:nvSpPr>
            <p:spPr>
              <a:blipFill>
                <a:blip r:embed="rId3"/>
                <a:stretch>
                  <a:fillRect l="-1200" t="-1872"/>
                </a:stretch>
              </a:blipFill>
            </p:spPr>
            <p:txBody>
              <a:bodyPr/>
              <a:lstStyle/>
              <a:p>
                <a:r>
                  <a:rPr lang="ja-JP" altLang="en-US">
                    <a:noFill/>
                  </a:rPr>
                  <a:t> </a:t>
                </a:r>
              </a:p>
            </p:txBody>
          </p:sp>
        </mc:Fallback>
      </mc:AlternateContent>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1950" y="2592487"/>
            <a:ext cx="4300000" cy="785714"/>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9092" y="3923924"/>
            <a:ext cx="3085715" cy="335714"/>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5025" y="4805361"/>
            <a:ext cx="5364286" cy="814286"/>
          </a:xfrm>
          <a:prstGeom prst="rect">
            <a:avLst/>
          </a:prstGeom>
        </p:spPr>
      </p:pic>
    </p:spTree>
    <p:extLst>
      <p:ext uri="{BB962C8B-B14F-4D97-AF65-F5344CB8AC3E}">
        <p14:creationId xmlns:p14="http://schemas.microsoft.com/office/powerpoint/2010/main" val="24939199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J</a:t>
            </a:r>
            <a:r>
              <a:rPr kumimoji="1" lang="ja-JP" altLang="en-US" dirty="0" smtClean="0"/>
              <a:t>と</a:t>
            </a:r>
            <a:r>
              <a:rPr kumimoji="1" lang="en-US" altLang="ja-JP" dirty="0" smtClean="0"/>
              <a:t>c</a:t>
            </a:r>
            <a:r>
              <a:rPr kumimoji="1" lang="ja-JP" altLang="en-US" dirty="0" smtClean="0"/>
              <a:t>の測定</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3"/>
              <p:cNvSpPr>
                <a:spLocks noGrp="1"/>
              </p:cNvSpPr>
              <p:nvPr>
                <p:ph idx="1"/>
              </p:nvPr>
            </p:nvSpPr>
            <p:spPr/>
            <p:txBody>
              <a:bodyPr/>
              <a:lstStyle/>
              <a:p>
                <a:r>
                  <a:rPr lang="ja-JP" altLang="en-US" dirty="0" smtClean="0"/>
                  <a:t>この解は、</a:t>
                </a:r>
                <a14:m>
                  <m:oMath xmlns:m="http://schemas.openxmlformats.org/officeDocument/2006/math">
                    <m:r>
                      <a:rPr lang="en-US" altLang="ja-JP" b="0" i="1" smtClean="0">
                        <a:latin typeface="Cambria Math" panose="02040503050406030204" pitchFamily="18" charset="0"/>
                      </a:rPr>
                      <m:t>0&lt;</m:t>
                    </m:r>
                    <m:r>
                      <a:rPr lang="en-US" altLang="ja-JP" b="0" i="1" smtClean="0">
                        <a:latin typeface="Cambria Math" panose="02040503050406030204" pitchFamily="18" charset="0"/>
                      </a:rPr>
                      <m:t>𝜁</m:t>
                    </m:r>
                    <m:r>
                      <a:rPr lang="en-US" altLang="ja-JP" b="0" i="1" smtClean="0">
                        <a:latin typeface="Cambria Math" panose="02040503050406030204" pitchFamily="18" charset="0"/>
                      </a:rPr>
                      <m:t>&lt;1</m:t>
                    </m:r>
                  </m:oMath>
                </a14:m>
                <a:r>
                  <a:rPr lang="ja-JP" altLang="en-US" dirty="0" smtClean="0"/>
                  <a:t>のとき減衰振動となる</a:t>
                </a:r>
                <a:endParaRPr lang="en-US" altLang="ja-JP" dirty="0" smtClean="0"/>
              </a:p>
              <a:p>
                <a:endParaRPr lang="en-US" altLang="ja-JP" dirty="0" smtClean="0"/>
              </a:p>
              <a:p>
                <a:endParaRPr lang="en-US" altLang="ja-JP" dirty="0"/>
              </a:p>
              <a:p>
                <a:endParaRPr lang="en-US" altLang="ja-JP" dirty="0" smtClean="0"/>
              </a:p>
              <a:p>
                <a:r>
                  <a:rPr lang="ja-JP" altLang="en-US" dirty="0" smtClean="0"/>
                  <a:t>ただし、</a:t>
                </a:r>
                <a:endParaRPr lang="en-US" altLang="ja-JP" dirty="0" smtClean="0"/>
              </a:p>
              <a:p>
                <a:endParaRPr lang="en-US" altLang="ja-JP" dirty="0" smtClean="0"/>
              </a:p>
            </p:txBody>
          </p:sp>
        </mc:Choice>
        <mc:Fallback xmlns="">
          <p:sp>
            <p:nvSpPr>
              <p:cNvPr id="4" name="コンテンツ プレースホルダー 3"/>
              <p:cNvSpPr>
                <a:spLocks noGrp="1" noRot="1" noChangeAspect="1" noMove="1" noResize="1" noEditPoints="1" noAdjustHandles="1" noChangeArrowheads="1" noChangeShapeType="1" noTextEdit="1"/>
              </p:cNvSpPr>
              <p:nvPr>
                <p:ph idx="1"/>
              </p:nvPr>
            </p:nvSpPr>
            <p:spPr>
              <a:blipFill>
                <a:blip r:embed="rId3"/>
                <a:stretch>
                  <a:fillRect l="-1200" t="-2093"/>
                </a:stretch>
              </a:blipFill>
            </p:spPr>
            <p:txBody>
              <a:bodyPr/>
              <a:lstStyle/>
              <a:p>
                <a:r>
                  <a:rPr lang="ja-JP" altLang="en-US">
                    <a:noFill/>
                  </a:rPr>
                  <a:t> </a:t>
                </a:r>
              </a:p>
            </p:txBody>
          </p:sp>
        </mc:Fallback>
      </mc:AlternateContent>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7943" y="2450104"/>
            <a:ext cx="6535715" cy="771428"/>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6092" y="4113108"/>
            <a:ext cx="2485715" cy="735714"/>
          </a:xfrm>
          <a:prstGeom prst="rect">
            <a:avLst/>
          </a:prstGeom>
        </p:spPr>
      </p:pic>
    </p:spTree>
    <p:extLst>
      <p:ext uri="{BB962C8B-B14F-4D97-AF65-F5344CB8AC3E}">
        <p14:creationId xmlns:p14="http://schemas.microsoft.com/office/powerpoint/2010/main" val="6051954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3343</TotalTime>
  <Words>2437</Words>
  <Application>Microsoft Office PowerPoint</Application>
  <PresentationFormat>画面に合わせる (4:3)</PresentationFormat>
  <Paragraphs>457</Paragraphs>
  <Slides>48</Slides>
  <Notes>24</Notes>
  <HiddenSlides>0</HiddenSlides>
  <MMClips>2</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48</vt:i4>
      </vt:variant>
    </vt:vector>
  </HeadingPairs>
  <TitlesOfParts>
    <vt:vector size="56" baseType="lpstr">
      <vt:lpstr>ＭＳ Ｐゴシック</vt:lpstr>
      <vt:lpstr>游ゴシック</vt:lpstr>
      <vt:lpstr>游ゴシック Light</vt:lpstr>
      <vt:lpstr>Arial</vt:lpstr>
      <vt:lpstr>Calibri</vt:lpstr>
      <vt:lpstr>Calibri Light</vt:lpstr>
      <vt:lpstr>Cambria Math</vt:lpstr>
      <vt:lpstr>Office テーマ</vt:lpstr>
      <vt:lpstr>倒立振子制御実験</vt:lpstr>
      <vt:lpstr>PowerPoint プレゼンテーション</vt:lpstr>
      <vt:lpstr>PowerPoint プレゼンテーション</vt:lpstr>
      <vt:lpstr>倒立振子のパラメータの同定</vt:lpstr>
      <vt:lpstr>倒立振子のパラメータの同定</vt:lpstr>
      <vt:lpstr>mとlの測定</vt:lpstr>
      <vt:lpstr>aの測定</vt:lpstr>
      <vt:lpstr>Jとcの測定</vt:lpstr>
      <vt:lpstr>Jとcの測定</vt:lpstr>
      <vt:lpstr>Jとcの測定</vt:lpstr>
      <vt:lpstr>Jとcの測定</vt:lpstr>
      <vt:lpstr>Jとcの測定</vt:lpstr>
      <vt:lpstr>Mとfの測定（ステップ応答による測定法）</vt:lpstr>
      <vt:lpstr>Mとfの測定（ステップ応答による測定法）</vt:lpstr>
      <vt:lpstr>Mとfの測定（ステップ応答による測定法）</vt:lpstr>
      <vt:lpstr>Mとfの測定（ステップ応答による測定法）</vt:lpstr>
      <vt:lpstr>Mとfの測定（フィードバック入力による測定法）</vt:lpstr>
      <vt:lpstr>Mとfの測定（フィードバック入力による測定法）</vt:lpstr>
      <vt:lpstr>Mとfの測定（フィードバック入力による測定法）</vt:lpstr>
      <vt:lpstr>Mとfの測定（フィードバック入力による測定法）</vt:lpstr>
      <vt:lpstr>Mとfの測定（フィードバック入力による測定法）</vt:lpstr>
      <vt:lpstr>Mとfの測定（フィードバック入力による測定法）</vt:lpstr>
      <vt:lpstr>Mとfの測定（フィードバック入力による測定法）</vt:lpstr>
      <vt:lpstr>Mとfの決定</vt:lpstr>
      <vt:lpstr>倒立振子制御実験</vt:lpstr>
      <vt:lpstr>PowerPoint プレゼンテーション</vt:lpstr>
      <vt:lpstr>パラメータの検証（振り子の自由振動シミュレーション）</vt:lpstr>
      <vt:lpstr>パラメータの検証（台車のステップ応答シミュレーション）</vt:lpstr>
      <vt:lpstr>PowerPoint プレゼンテーション</vt:lpstr>
      <vt:lpstr>目標値変更シミュレーション（重み行列比較）</vt:lpstr>
      <vt:lpstr>目標値変更シミュレーション（オブザーバ極比較）</vt:lpstr>
      <vt:lpstr>目標値変更シミュレーション（オブザーバ極の推定誤差）</vt:lpstr>
      <vt:lpstr>目標値変更シミュレーション（サンプリング周期比較）</vt:lpstr>
      <vt:lpstr>目標値変更シミュレーション（サンプリング周期の推定誤差）</vt:lpstr>
      <vt:lpstr>振り上げシミュレーション</vt:lpstr>
      <vt:lpstr>PowerPoint プレゼンテーション</vt:lpstr>
      <vt:lpstr>安定化制御実験</vt:lpstr>
      <vt:lpstr>目標値変更実験(重み行列比較）</vt:lpstr>
      <vt:lpstr>目標値変更実験（オブザーバ極比較）</vt:lpstr>
      <vt:lpstr>目標値変更実験（サンプリング周期比較）</vt:lpstr>
      <vt:lpstr>実験とシミュレーションの比較</vt:lpstr>
      <vt:lpstr>目標値変更実験（動画）</vt:lpstr>
      <vt:lpstr>振り上げ制御実験</vt:lpstr>
      <vt:lpstr>実験とシミュレーションの比較</vt:lpstr>
      <vt:lpstr>実験とシミュレーションの比較</vt:lpstr>
      <vt:lpstr>実験とシミュレーションの比較</vt:lpstr>
      <vt:lpstr>振り上げ制御実験（動画）</vt:lpstr>
      <vt:lpstr>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dc:creator>
  <cp:lastModifiedBy>watanabe</cp:lastModifiedBy>
  <cp:revision>33</cp:revision>
  <dcterms:created xsi:type="dcterms:W3CDTF">2018-07-25T07:10:45Z</dcterms:created>
  <dcterms:modified xsi:type="dcterms:W3CDTF">2018-08-01T03:30:54Z</dcterms:modified>
</cp:coreProperties>
</file>